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0" r:id="rId3"/>
    <p:sldId id="264" r:id="rId4"/>
    <p:sldId id="265" r:id="rId5"/>
    <p:sldId id="266" r:id="rId6"/>
    <p:sldId id="267" r:id="rId7"/>
    <p:sldId id="259" r:id="rId8"/>
    <p:sldId id="452" r:id="rId9"/>
    <p:sldId id="443" r:id="rId10"/>
    <p:sldId id="442" r:id="rId11"/>
    <p:sldId id="446" r:id="rId12"/>
    <p:sldId id="448" r:id="rId13"/>
    <p:sldId id="447" r:id="rId14"/>
    <p:sldId id="441" r:id="rId15"/>
    <p:sldId id="444" r:id="rId16"/>
    <p:sldId id="457" r:id="rId17"/>
    <p:sldId id="261" r:id="rId18"/>
    <p:sldId id="451" r:id="rId19"/>
    <p:sldId id="449" r:id="rId20"/>
    <p:sldId id="450" r:id="rId21"/>
    <p:sldId id="455" r:id="rId22"/>
    <p:sldId id="262" r:id="rId23"/>
    <p:sldId id="458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94712"/>
  </p:normalViewPr>
  <p:slideViewPr>
    <p:cSldViewPr snapToGrid="0" snapToObjects="1">
      <p:cViewPr varScale="1">
        <p:scale>
          <a:sx n="115" d="100"/>
          <a:sy n="115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EF132-751C-6047-A1DB-5EC6EC14CB7A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A514C-D55B-4746-A14F-8F841C431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are presently missing here is an end-of-life domain ontology that would cover disposal and recycling.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A514C-D55B-4746-A14F-8F841C4318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are presently missing here is an end-of-life domain ontology that would cover disposal and recycling.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A514C-D55B-4746-A14F-8F841C4318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3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are presently missing here is an end-of-life domain ontology that would cover disposal and recycling.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A514C-D55B-4746-A14F-8F841C4318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7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A514C-D55B-4746-A14F-8F841C4318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7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1956-72F0-334E-8892-6CCA9550C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260CD-C6CF-E94B-85F3-857C3BAF9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69F9A-8212-8241-9992-90DF8F6E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FA7E-B9D3-9B4D-B334-7EA9B406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8FD48-A334-2345-848F-3B7903CC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3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6863-33DF-ED4E-A7F1-988AFE2B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49506-DAA5-6549-8D2F-B1D61AE7F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9EB59-65BF-7D41-8165-E2AB8C89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10AC5-8F8C-794C-8D25-34B1FCA5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411D1-76C3-FE4D-A8D6-B5FCC541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9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E3408-837E-8D49-AEC4-D23C2CF13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50148-D8A4-D14B-8879-1A67E1834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B8258-DF97-D34C-B625-256DABD8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7478E-CFBB-8C45-9AE0-26EC242D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33B2-A1D6-304E-AD68-D5FB33A1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74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0241280" cy="956310"/>
          </a:xfrm>
          <a:prstGeom prst="rect">
            <a:avLst/>
          </a:prstGeom>
          <a:solidFill>
            <a:srgbClr val="002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0" y="956310"/>
            <a:ext cx="12192000" cy="152400"/>
          </a:xfrm>
          <a:prstGeom prst="rect">
            <a:avLst/>
          </a:prstGeom>
          <a:solidFill>
            <a:srgbClr val="BE0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328" y="304800"/>
            <a:ext cx="1690624" cy="3920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1600" y="37783"/>
            <a:ext cx="9855200" cy="876617"/>
          </a:xfrm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Headline goes here.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08000" y="1371600"/>
            <a:ext cx="110744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85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E796-7C7B-424B-AE06-DD1720FE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CFC8B-46BD-AC46-B53F-7985A959E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EAF2F-8888-0143-B90E-8C8DB7FB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08F1-5C35-3440-A15C-6C7A49B4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989D6-C5CC-8D40-BA92-AE41E8C9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9643-7EF2-A54D-82C1-A8CADF10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BF232-C6BD-9C41-BE54-E63188B87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3159-FF19-A345-A03F-3CAA9054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14F16-2D7E-DB46-B8B6-EB7FFBB2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7E248-EE57-9340-9898-08191DC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06E8-D2BE-614C-AF45-53BCDCA7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C589-23CE-C643-98F2-931572E53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F4ED8-34B3-B341-A34F-F9766316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5C67E-FED2-514F-97AD-271E1769D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2339B-2D9F-9B44-BD76-EA7977BF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F5E4C-1387-AB45-AB77-DF033043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F0DB-52D0-2F4E-91F4-FDE1F521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739BF-4D44-3B4E-996B-AEC844BE7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F1D93-E179-3D4E-9563-F4E9A8E0B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2E0F3-4DAC-4640-B08E-BD2375FB3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B86F7-95B1-E44E-9169-9B4A6B577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F1E2F3-7FC6-C14D-B79C-5C196A31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FAE89-7764-2340-875D-2010782AE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0C3A6-3D4D-AE42-992D-9029E02C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3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C716-B5A8-C447-8CE2-EFEA3ADF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FB2D0-163A-0F40-84D7-674885F1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217F0-1201-3F40-A351-F9B6F44F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A3B16-873E-2345-8B47-B9F8A7F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3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C54FF-0C24-784A-BDA6-ACE0A466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9C20D-770E-3546-BC2A-2323E86A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40E0A-9506-E744-87F5-CA8221C1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CE61-DD2C-1B49-B0EA-4445D43C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E9396-000D-E248-AD5D-FB7A6EB5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49FE2-799E-CE4D-8543-E4A4C0BFF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ABE80-ED05-1A4E-8ADE-F26D7B44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079E0-4FAD-9B41-92A5-B65B80FB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B7490-B539-4642-8F98-CE73EDB2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0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41E6-A60B-3C40-92BC-AA58AA8D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091DC5-C7FA-EC4A-9BBC-BF968E3F8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61D46-9D70-6847-BC5F-7BB905DF4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7C290-BADD-F54A-A109-EB79E809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8A0B4-76C4-8249-80E6-A78C263C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FA93E-E384-ED42-8009-6DCA3BEA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4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75C6A-D996-7440-8B5E-16BC7A64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9EA4B-5990-EA4F-9122-A80936B6A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D4EF-FC90-6749-BF6D-FDA2216C2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76D32-825C-DA41-8B2E-7A5CBC794F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30AE5-3729-6349-B3E8-462794E31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708F-96A7-1940-8B04-64A7466D0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6229-B991-3E4D-9546-6CCB9AF51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4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COR-US/CHAM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OR-US/CHAM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neilotte@gmail.com" TargetMode="External"/><Relationship Id="rId5" Type="http://schemas.openxmlformats.org/officeDocument/2006/relationships/hyperlink" Target="https://github.com/NCOR-US/CHAMP/blob/master/Against%20Qualities%20in%20the%20Value-laden%20sense.pptx" TargetMode="External"/><Relationship Id="rId4" Type="http://schemas.openxmlformats.org/officeDocument/2006/relationships/hyperlink" Target="https://github.com/NCOR-US/CHAMP/blob/master/NIST%20IOF%20Presentation%204.24.18.ppt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D610E6-4EEF-6443-83E4-8A5ADC0A03FA}"/>
              </a:ext>
            </a:extLst>
          </p:cNvPr>
          <p:cNvSpPr txBox="1"/>
          <p:nvPr/>
        </p:nvSpPr>
        <p:spPr>
          <a:xfrm>
            <a:off x="273269" y="409902"/>
            <a:ext cx="120238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The Product Life Cycle Ontologies: An Overview</a:t>
            </a:r>
          </a:p>
          <a:p>
            <a:endParaRPr lang="en-US" sz="1600" dirty="0">
              <a:latin typeface="Garamond" panose="02020404030301010803" pitchFamily="18" charset="0"/>
            </a:endParaRPr>
          </a:p>
          <a:p>
            <a:r>
              <a:rPr lang="en-US" sz="1600" b="1" dirty="0">
                <a:latin typeface="Garamond" panose="02020404030301010803" pitchFamily="18" charset="0"/>
              </a:rPr>
              <a:t>Quick Facts:</a:t>
            </a:r>
          </a:p>
          <a:p>
            <a:pPr>
              <a:lnSpc>
                <a:spcPct val="200000"/>
              </a:lnSpc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Produced by: </a:t>
            </a:r>
            <a:r>
              <a:rPr lang="en-US" i="1" dirty="0">
                <a:latin typeface="Garamond" panose="02020404030301010803" pitchFamily="18" charset="0"/>
              </a:rPr>
              <a:t>The Coordinated Alignment of Manufacturing Process (CHAMP) </a:t>
            </a:r>
            <a:r>
              <a:rPr lang="en-US" dirty="0">
                <a:latin typeface="Garamond" panose="02020404030301010803" pitchFamily="18" charset="0"/>
              </a:rPr>
              <a:t>project, sponsored by DMDII.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Created: 2017-2018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Creators: J. Neil Otte, Ron Rudnicki, </a:t>
            </a:r>
            <a:r>
              <a:rPr lang="en-US" dirty="0" err="1">
                <a:latin typeface="Garamond" panose="02020404030301010803" pitchFamily="18" charset="0"/>
              </a:rPr>
              <a:t>Munira</a:t>
            </a:r>
            <a:r>
              <a:rPr lang="en-US" dirty="0">
                <a:latin typeface="Garamond" panose="02020404030301010803" pitchFamily="18" charset="0"/>
              </a:rPr>
              <a:t> Binti </a:t>
            </a:r>
            <a:r>
              <a:rPr lang="en-US" dirty="0" err="1">
                <a:latin typeface="Garamond" panose="02020404030301010803" pitchFamily="18" charset="0"/>
              </a:rPr>
              <a:t>Mohd</a:t>
            </a:r>
            <a:r>
              <a:rPr lang="en-US" dirty="0">
                <a:latin typeface="Garamond" panose="02020404030301010803" pitchFamily="18" charset="0"/>
              </a:rPr>
              <a:t> Ali, </a:t>
            </a:r>
            <a:r>
              <a:rPr lang="en-US" dirty="0" err="1">
                <a:latin typeface="Garamond" panose="02020404030301010803" pitchFamily="18" charset="0"/>
              </a:rPr>
              <a:t>Binbin</a:t>
            </a:r>
            <a:r>
              <a:rPr lang="en-US" dirty="0">
                <a:latin typeface="Garamond" panose="02020404030301010803" pitchFamily="18" charset="0"/>
              </a:rPr>
              <a:t> Zhang, </a:t>
            </a:r>
            <a:r>
              <a:rPr lang="en-US" dirty="0" err="1">
                <a:latin typeface="Garamond" panose="02020404030301010803" pitchFamily="18" charset="0"/>
              </a:rPr>
              <a:t>Ruoyu</a:t>
            </a:r>
            <a:r>
              <a:rPr lang="en-US" dirty="0">
                <a:latin typeface="Garamond" panose="02020404030301010803" pitchFamily="18" charset="0"/>
              </a:rPr>
              <a:t> Yang, and Barry Smith.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Available here: </a:t>
            </a:r>
            <a:r>
              <a:rPr lang="en-US" dirty="0">
                <a:latin typeface="Garamond" panose="02020404030301010803" pitchFamily="18" charset="0"/>
                <a:hlinkClick r:id="rId2"/>
              </a:rPr>
              <a:t>https://github.com/NCOR-US/CHAMP</a:t>
            </a: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Purpose: To serve as a suite of </a:t>
            </a:r>
            <a:r>
              <a:rPr lang="en-US">
                <a:latin typeface="Garamond" panose="02020404030301010803" pitchFamily="18" charset="0"/>
              </a:rPr>
              <a:t>reference ontologies </a:t>
            </a:r>
            <a:r>
              <a:rPr lang="en-US" dirty="0">
                <a:latin typeface="Garamond" panose="02020404030301010803" pitchFamily="18" charset="0"/>
              </a:rPr>
              <a:t>for the product life cycle.</a:t>
            </a:r>
          </a:p>
          <a:p>
            <a:pPr>
              <a:lnSpc>
                <a:spcPct val="200000"/>
              </a:lnSpc>
            </a:pP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Garamond" panose="02020404030301010803" pitchFamily="18" charset="0"/>
            </a:endParaRPr>
          </a:p>
          <a:p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0201" y="121920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Event Ontology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7" t="23335" r="60075" b="34443"/>
          <a:stretch/>
        </p:blipFill>
        <p:spPr>
          <a:xfrm>
            <a:off x="4724400" y="1779228"/>
            <a:ext cx="320040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1" t="21593" r="75095" b="2742"/>
          <a:stretch/>
        </p:blipFill>
        <p:spPr>
          <a:xfrm>
            <a:off x="2072642" y="1524001"/>
            <a:ext cx="2727959" cy="4871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00" t="21416" r="73333" b="2918"/>
          <a:stretch/>
        </p:blipFill>
        <p:spPr>
          <a:xfrm>
            <a:off x="4800600" y="1524000"/>
            <a:ext cx="2825387" cy="4871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67" t="21247" r="76667" b="3088"/>
          <a:stretch/>
        </p:blipFill>
        <p:spPr>
          <a:xfrm>
            <a:off x="7625986" y="1524000"/>
            <a:ext cx="2533105" cy="4871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5901" y="121920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Event Ontology</a:t>
            </a:r>
          </a:p>
        </p:txBody>
      </p:sp>
    </p:spTree>
    <p:extLst>
      <p:ext uri="{BB962C8B-B14F-4D97-AF65-F5344CB8AC3E}">
        <p14:creationId xmlns:p14="http://schemas.microsoft.com/office/powerpoint/2010/main" val="398554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Artifact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8543" y="1205261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Artifact Ontology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670" y="1626326"/>
            <a:ext cx="359793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22" t="23333" r="39698" b="12222"/>
          <a:stretch/>
        </p:blipFill>
        <p:spPr>
          <a:xfrm>
            <a:off x="4578943" y="1761811"/>
            <a:ext cx="3276600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5400" y="1219201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Information Entity Ontology</a:t>
            </a:r>
          </a:p>
        </p:txBody>
      </p:sp>
    </p:spTree>
    <p:extLst>
      <p:ext uri="{BB962C8B-B14F-4D97-AF65-F5344CB8AC3E}">
        <p14:creationId xmlns:p14="http://schemas.microsoft.com/office/powerpoint/2010/main" val="278586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Relation and Measurement Unit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4" t="19078" r="80000" b="3744"/>
          <a:stretch/>
        </p:blipFill>
        <p:spPr>
          <a:xfrm>
            <a:off x="1981201" y="1583638"/>
            <a:ext cx="2172446" cy="4817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1219201"/>
            <a:ext cx="219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Extended Relation Ontology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94" t="26107" r="70906" b="6055"/>
          <a:stretch/>
        </p:blipFill>
        <p:spPr>
          <a:xfrm>
            <a:off x="4572000" y="1600201"/>
            <a:ext cx="2895600" cy="4326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5000" t="18220" r="50000" b="3087"/>
          <a:stretch/>
        </p:blipFill>
        <p:spPr>
          <a:xfrm>
            <a:off x="7467600" y="1602378"/>
            <a:ext cx="2494996" cy="4324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5108" y="1219201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Measurement Unit Ontology</a:t>
            </a:r>
          </a:p>
        </p:txBody>
      </p:sp>
    </p:spTree>
    <p:extLst>
      <p:ext uri="{BB962C8B-B14F-4D97-AF65-F5344CB8AC3E}">
        <p14:creationId xmlns:p14="http://schemas.microsoft.com/office/powerpoint/2010/main" val="243714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Relation and Modal Relation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77822" y="1219201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CCO Object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3" t="18220" r="71667" b="3087"/>
          <a:stretch/>
        </p:blipFill>
        <p:spPr>
          <a:xfrm>
            <a:off x="5943600" y="1574928"/>
            <a:ext cx="3062573" cy="4825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33" t="18220" r="75833" b="3087"/>
          <a:stretch/>
        </p:blipFill>
        <p:spPr>
          <a:xfrm>
            <a:off x="1981200" y="1574928"/>
            <a:ext cx="2598546" cy="48258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72235" y="1219200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Modal Relation Ontology</a:t>
            </a:r>
          </a:p>
        </p:txBody>
      </p:sp>
    </p:spTree>
    <p:extLst>
      <p:ext uri="{BB962C8B-B14F-4D97-AF65-F5344CB8AC3E}">
        <p14:creationId xmlns:p14="http://schemas.microsoft.com/office/powerpoint/2010/main" val="74925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745F22B-F3EC-1D4D-9059-4B256CA04587}"/>
              </a:ext>
            </a:extLst>
          </p:cNvPr>
          <p:cNvSpPr/>
          <p:nvPr/>
        </p:nvSpPr>
        <p:spPr>
          <a:xfrm>
            <a:off x="6499831" y="225457"/>
            <a:ext cx="1597361" cy="29909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Basic Formal Ontology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FF8754-A7E5-D243-B587-797761DC0523}"/>
              </a:ext>
            </a:extLst>
          </p:cNvPr>
          <p:cNvSpPr/>
          <p:nvPr/>
        </p:nvSpPr>
        <p:spPr>
          <a:xfrm>
            <a:off x="6405868" y="759972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Extended Relation Ontology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534AC48-833C-F34E-AE7F-78A9F8CFD1F6}"/>
              </a:ext>
            </a:extLst>
          </p:cNvPr>
          <p:cNvSpPr/>
          <p:nvPr/>
        </p:nvSpPr>
        <p:spPr>
          <a:xfrm>
            <a:off x="4573077" y="13741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Geospatial Ontology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D87430-DF65-C642-AD7E-566B856D4918}"/>
              </a:ext>
            </a:extLst>
          </p:cNvPr>
          <p:cNvSpPr/>
          <p:nvPr/>
        </p:nvSpPr>
        <p:spPr>
          <a:xfrm>
            <a:off x="8206534" y="1372248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Time Ontology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2D18F6A-48FF-2D40-B5DA-57209CAE643C}"/>
              </a:ext>
            </a:extLst>
          </p:cNvPr>
          <p:cNvSpPr/>
          <p:nvPr/>
        </p:nvSpPr>
        <p:spPr>
          <a:xfrm>
            <a:off x="8513438" y="2974364"/>
            <a:ext cx="1554479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Units of Measure Ontology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0AA3E3F-E1CB-124C-95AA-822DA4CE487B}"/>
              </a:ext>
            </a:extLst>
          </p:cNvPr>
          <p:cNvSpPr/>
          <p:nvPr/>
        </p:nvSpPr>
        <p:spPr>
          <a:xfrm>
            <a:off x="10180862" y="2968177"/>
            <a:ext cx="137160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Currency Unit Ontology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B74E6F-0067-1B4B-AEEE-B20E8AD97BA5}"/>
              </a:ext>
            </a:extLst>
          </p:cNvPr>
          <p:cNvSpPr/>
          <p:nvPr/>
        </p:nvSpPr>
        <p:spPr>
          <a:xfrm>
            <a:off x="6405868" y="20599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Information Entity Ontology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0894BCE-1B8B-DF47-AD36-260DB252BBA6}"/>
              </a:ext>
            </a:extLst>
          </p:cNvPr>
          <p:cNvSpPr/>
          <p:nvPr/>
        </p:nvSpPr>
        <p:spPr>
          <a:xfrm>
            <a:off x="4847397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Quality Ontology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60C557-D586-AA45-B530-7E34E3676AF1}"/>
              </a:ext>
            </a:extLst>
          </p:cNvPr>
          <p:cNvSpPr/>
          <p:nvPr/>
        </p:nvSpPr>
        <p:spPr>
          <a:xfrm>
            <a:off x="6066597" y="2974364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Agent Ontology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600E693-6FBC-5E49-B94C-DA6885590D3D}"/>
              </a:ext>
            </a:extLst>
          </p:cNvPr>
          <p:cNvSpPr/>
          <p:nvPr/>
        </p:nvSpPr>
        <p:spPr>
          <a:xfrm>
            <a:off x="3595540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Event Ontology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FAA210-7351-0740-B757-6DF263D9E160}"/>
              </a:ext>
            </a:extLst>
          </p:cNvPr>
          <p:cNvSpPr/>
          <p:nvPr/>
        </p:nvSpPr>
        <p:spPr>
          <a:xfrm>
            <a:off x="7285796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Artifact Ontology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E558E1C-EB39-A645-817A-55D5B9F09113}"/>
              </a:ext>
            </a:extLst>
          </p:cNvPr>
          <p:cNvSpPr/>
          <p:nvPr/>
        </p:nvSpPr>
        <p:spPr>
          <a:xfrm>
            <a:off x="6405868" y="37363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All Core Ontology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1D14AF-0368-9344-B199-389E6EF5A4CB}"/>
              </a:ext>
            </a:extLst>
          </p:cNvPr>
          <p:cNvCxnSpPr>
            <a:stCxn id="51" idx="2"/>
            <a:endCxn id="52" idx="0"/>
          </p:cNvCxnSpPr>
          <p:nvPr/>
        </p:nvCxnSpPr>
        <p:spPr bwMode="auto">
          <a:xfrm flipH="1">
            <a:off x="7294239" y="524550"/>
            <a:ext cx="4273" cy="235422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DF09B7F6-F2CB-EE40-9343-12909D45DAF9}"/>
              </a:ext>
            </a:extLst>
          </p:cNvPr>
          <p:cNvCxnSpPr>
            <a:stCxn id="52" idx="2"/>
            <a:endCxn id="53" idx="0"/>
          </p:cNvCxnSpPr>
          <p:nvPr/>
        </p:nvCxnSpPr>
        <p:spPr bwMode="auto">
          <a:xfrm rot="5400000">
            <a:off x="6220295" y="300219"/>
            <a:ext cx="315099" cy="1832791"/>
          </a:xfrm>
          <a:prstGeom prst="bentConnector3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5B37FF5-7C49-AC40-8F42-DDD1DF3C5AC8}"/>
              </a:ext>
            </a:extLst>
          </p:cNvPr>
          <p:cNvCxnSpPr>
            <a:stCxn id="52" idx="2"/>
            <a:endCxn id="54" idx="0"/>
          </p:cNvCxnSpPr>
          <p:nvPr/>
        </p:nvCxnSpPr>
        <p:spPr bwMode="auto">
          <a:xfrm rot="16200000" flipH="1">
            <a:off x="8037981" y="315323"/>
            <a:ext cx="313183" cy="180066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B4FAC0B-31F8-6E41-8D38-79C565AA762C}"/>
              </a:ext>
            </a:extLst>
          </p:cNvPr>
          <p:cNvCxnSpPr>
            <a:stCxn id="57" idx="2"/>
            <a:endCxn id="60" idx="0"/>
          </p:cNvCxnSpPr>
          <p:nvPr/>
        </p:nvCxnSpPr>
        <p:spPr bwMode="auto">
          <a:xfrm rot="5400000">
            <a:off x="5414651" y="1088587"/>
            <a:ext cx="609118" cy="315005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D136A55-C6A6-0A48-B197-0D8EEC0635E6}"/>
              </a:ext>
            </a:extLst>
          </p:cNvPr>
          <p:cNvCxnSpPr>
            <a:stCxn id="57" idx="2"/>
            <a:endCxn id="58" idx="0"/>
          </p:cNvCxnSpPr>
          <p:nvPr/>
        </p:nvCxnSpPr>
        <p:spPr bwMode="auto">
          <a:xfrm rot="5400000">
            <a:off x="6040579" y="1714515"/>
            <a:ext cx="609118" cy="18982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5A91749-FDF6-084F-855E-730A14F93F75}"/>
              </a:ext>
            </a:extLst>
          </p:cNvPr>
          <p:cNvCxnSpPr>
            <a:stCxn id="57" idx="2"/>
            <a:endCxn id="59" idx="0"/>
          </p:cNvCxnSpPr>
          <p:nvPr/>
        </p:nvCxnSpPr>
        <p:spPr bwMode="auto">
          <a:xfrm rot="5400000">
            <a:off x="6647085" y="2327209"/>
            <a:ext cx="615307" cy="6790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81D553D-8DDA-D546-AB61-159EB01A8CDB}"/>
              </a:ext>
            </a:extLst>
          </p:cNvPr>
          <p:cNvCxnSpPr>
            <a:stCxn id="57" idx="2"/>
            <a:endCxn id="61" idx="0"/>
          </p:cNvCxnSpPr>
          <p:nvPr/>
        </p:nvCxnSpPr>
        <p:spPr bwMode="auto">
          <a:xfrm rot="16200000" flipH="1">
            <a:off x="7259778" y="2393517"/>
            <a:ext cx="609118" cy="54019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443703F-383B-CB4B-8F94-CEB89F27D7DE}"/>
              </a:ext>
            </a:extLst>
          </p:cNvPr>
          <p:cNvCxnSpPr>
            <a:stCxn id="60" idx="2"/>
            <a:endCxn id="62" idx="0"/>
          </p:cNvCxnSpPr>
          <p:nvPr/>
        </p:nvCxnSpPr>
        <p:spPr bwMode="auto">
          <a:xfrm rot="16200000" flipH="1">
            <a:off x="5484661" y="1926786"/>
            <a:ext cx="469096" cy="315005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04C8CD1-22BD-E449-AA16-F5774F076FC3}"/>
              </a:ext>
            </a:extLst>
          </p:cNvPr>
          <p:cNvCxnSpPr>
            <a:stCxn id="58" idx="2"/>
            <a:endCxn id="62" idx="0"/>
          </p:cNvCxnSpPr>
          <p:nvPr/>
        </p:nvCxnSpPr>
        <p:spPr bwMode="auto">
          <a:xfrm rot="16200000" flipH="1">
            <a:off x="6110590" y="2552715"/>
            <a:ext cx="469096" cy="18982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9441398-0F5E-0D4C-AD2E-02EDD911CD19}"/>
              </a:ext>
            </a:extLst>
          </p:cNvPr>
          <p:cNvCxnSpPr>
            <a:stCxn id="59" idx="2"/>
            <a:endCxn id="62" idx="0"/>
          </p:cNvCxnSpPr>
          <p:nvPr/>
        </p:nvCxnSpPr>
        <p:spPr bwMode="auto">
          <a:xfrm rot="16200000" flipH="1">
            <a:off x="6723285" y="3165409"/>
            <a:ext cx="462907" cy="6790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4521390-C89D-FE40-A434-B6B2832C64FE}"/>
              </a:ext>
            </a:extLst>
          </p:cNvPr>
          <p:cNvCxnSpPr>
            <a:stCxn id="61" idx="2"/>
            <a:endCxn id="62" idx="0"/>
          </p:cNvCxnSpPr>
          <p:nvPr/>
        </p:nvCxnSpPr>
        <p:spPr bwMode="auto">
          <a:xfrm rot="5400000">
            <a:off x="7329790" y="3231718"/>
            <a:ext cx="469096" cy="54019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B835510-DBA6-A649-8D58-6373AFD5A438}"/>
              </a:ext>
            </a:extLst>
          </p:cNvPr>
          <p:cNvCxnSpPr>
            <a:stCxn id="53" idx="2"/>
            <a:endCxn id="57" idx="0"/>
          </p:cNvCxnSpPr>
          <p:nvPr/>
        </p:nvCxnSpPr>
        <p:spPr bwMode="auto">
          <a:xfrm rot="16200000" flipH="1">
            <a:off x="6184491" y="950215"/>
            <a:ext cx="386707" cy="1832791"/>
          </a:xfrm>
          <a:prstGeom prst="bentConnector3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842AA01-8019-AE4C-A56C-57070D3E3A8E}"/>
              </a:ext>
            </a:extLst>
          </p:cNvPr>
          <p:cNvCxnSpPr>
            <a:stCxn id="54" idx="2"/>
            <a:endCxn id="57" idx="0"/>
          </p:cNvCxnSpPr>
          <p:nvPr/>
        </p:nvCxnSpPr>
        <p:spPr bwMode="auto">
          <a:xfrm rot="5400000">
            <a:off x="8000262" y="965319"/>
            <a:ext cx="388623" cy="180066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035BEE5-CA80-C04B-927F-DB05BF2B3C04}"/>
              </a:ext>
            </a:extLst>
          </p:cNvPr>
          <p:cNvCxnSpPr>
            <a:stCxn id="57" idx="2"/>
            <a:endCxn id="55" idx="0"/>
          </p:cNvCxnSpPr>
          <p:nvPr/>
        </p:nvCxnSpPr>
        <p:spPr bwMode="auto">
          <a:xfrm rot="16200000" flipH="1">
            <a:off x="7984806" y="1668491"/>
            <a:ext cx="615307" cy="199643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0DCDC408-7741-B44F-A478-66556B214C79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 bwMode="auto">
          <a:xfrm rot="16200000" flipH="1">
            <a:off x="8775890" y="877406"/>
            <a:ext cx="609120" cy="3572423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B7874C2-E9C0-8341-844D-B52EE584E843}"/>
              </a:ext>
            </a:extLst>
          </p:cNvPr>
          <p:cNvCxnSpPr>
            <a:stCxn id="55" idx="2"/>
            <a:endCxn id="62" idx="0"/>
          </p:cNvCxnSpPr>
          <p:nvPr/>
        </p:nvCxnSpPr>
        <p:spPr bwMode="auto">
          <a:xfrm rot="5400000">
            <a:off x="8061007" y="2506692"/>
            <a:ext cx="462907" cy="199643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1E21619-F974-8443-82D3-FFE9E545BFE7}"/>
              </a:ext>
            </a:extLst>
          </p:cNvPr>
          <p:cNvSpPr/>
          <p:nvPr/>
        </p:nvSpPr>
        <p:spPr>
          <a:xfrm>
            <a:off x="3888983" y="3736365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Modal Relation Ontology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5EF2078C-DF9D-234E-9CF2-0031BE1832B6}"/>
              </a:ext>
            </a:extLst>
          </p:cNvPr>
          <p:cNvSpPr/>
          <p:nvPr/>
        </p:nvSpPr>
        <p:spPr>
          <a:xfrm>
            <a:off x="6405867" y="4869664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Product Life Cycle Ontology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1AB9367-9182-5341-B877-BCA4F9F2C072}"/>
              </a:ext>
            </a:extLst>
          </p:cNvPr>
          <p:cNvSpPr/>
          <p:nvPr/>
        </p:nvSpPr>
        <p:spPr>
          <a:xfrm>
            <a:off x="3901085" y="4863862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Commercial Entities Ontology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2BF3B4B9-10CB-DE4C-AA34-6D7EBC350934}"/>
              </a:ext>
            </a:extLst>
          </p:cNvPr>
          <p:cNvSpPr/>
          <p:nvPr/>
        </p:nvSpPr>
        <p:spPr>
          <a:xfrm>
            <a:off x="772706" y="5677708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Services Ontology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B92839D-BF32-9646-A0E2-16086D7A7D12}"/>
              </a:ext>
            </a:extLst>
          </p:cNvPr>
          <p:cNvSpPr/>
          <p:nvPr/>
        </p:nvSpPr>
        <p:spPr>
          <a:xfrm>
            <a:off x="4530333" y="5681940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Testing Processes Ontology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86EB48E-E41F-E34E-9419-A4048C11B75A}"/>
              </a:ext>
            </a:extLst>
          </p:cNvPr>
          <p:cNvSpPr/>
          <p:nvPr/>
        </p:nvSpPr>
        <p:spPr>
          <a:xfrm>
            <a:off x="8305326" y="5692263"/>
            <a:ext cx="1875535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Manufacturing Processes Ontology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55B4C88-AC8F-324F-B1AC-8C1FB23FDF8A}"/>
              </a:ext>
            </a:extLst>
          </p:cNvPr>
          <p:cNvSpPr/>
          <p:nvPr/>
        </p:nvSpPr>
        <p:spPr>
          <a:xfrm>
            <a:off x="10307278" y="5692263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Machine and Tool Ontology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AEB4CF5-7A1D-914C-92B5-F9C9D3FE2C6D}"/>
              </a:ext>
            </a:extLst>
          </p:cNvPr>
          <p:cNvSpPr/>
          <p:nvPr/>
        </p:nvSpPr>
        <p:spPr>
          <a:xfrm>
            <a:off x="2659767" y="5681678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Design Ontology</a:t>
            </a: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D20EB43-AB1B-D747-BF99-7A8609FBE1FC}"/>
              </a:ext>
            </a:extLst>
          </p:cNvPr>
          <p:cNvCxnSpPr>
            <a:cxnSpLocks/>
            <a:stCxn id="81" idx="2"/>
            <a:endCxn id="86" idx="0"/>
          </p:cNvCxnSpPr>
          <p:nvPr/>
        </p:nvCxnSpPr>
        <p:spPr bwMode="auto">
          <a:xfrm rot="16200000" flipH="1">
            <a:off x="8983190" y="3479804"/>
            <a:ext cx="523506" cy="3901411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B66F7E53-F09E-244B-B5D7-BDA0AFFC07F4}"/>
              </a:ext>
            </a:extLst>
          </p:cNvPr>
          <p:cNvCxnSpPr>
            <a:cxnSpLocks/>
            <a:stCxn id="81" idx="2"/>
            <a:endCxn id="85" idx="0"/>
          </p:cNvCxnSpPr>
          <p:nvPr/>
        </p:nvCxnSpPr>
        <p:spPr bwMode="auto">
          <a:xfrm rot="16200000" flipH="1">
            <a:off x="8006913" y="4456082"/>
            <a:ext cx="523506" cy="194885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DAFC7DBE-E9EE-F744-A603-6A432E0EE7CF}"/>
              </a:ext>
            </a:extLst>
          </p:cNvPr>
          <p:cNvCxnSpPr>
            <a:cxnSpLocks/>
            <a:stCxn id="81" idx="2"/>
            <a:endCxn id="84" idx="0"/>
          </p:cNvCxnSpPr>
          <p:nvPr/>
        </p:nvCxnSpPr>
        <p:spPr bwMode="auto">
          <a:xfrm rot="5400000">
            <a:off x="6099880" y="4487581"/>
            <a:ext cx="513183" cy="1875534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0298D7F-CA06-944C-9D81-FC1109EE1B57}"/>
              </a:ext>
            </a:extLst>
          </p:cNvPr>
          <p:cNvCxnSpPr>
            <a:cxnSpLocks/>
            <a:stCxn id="81" idx="2"/>
            <a:endCxn id="87" idx="0"/>
          </p:cNvCxnSpPr>
          <p:nvPr/>
        </p:nvCxnSpPr>
        <p:spPr bwMode="auto">
          <a:xfrm rot="5400000">
            <a:off x="5164728" y="3552167"/>
            <a:ext cx="512921" cy="3746100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87593949-783A-3E48-B02E-80FDAED84D30}"/>
              </a:ext>
            </a:extLst>
          </p:cNvPr>
          <p:cNvCxnSpPr>
            <a:cxnSpLocks/>
            <a:stCxn id="82" idx="2"/>
            <a:endCxn id="83" idx="0"/>
          </p:cNvCxnSpPr>
          <p:nvPr/>
        </p:nvCxnSpPr>
        <p:spPr bwMode="auto">
          <a:xfrm rot="5400000">
            <a:off x="2967891" y="3856142"/>
            <a:ext cx="514753" cy="312837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91AE5E0-99E4-C543-A0CB-F21C5507DDF2}"/>
              </a:ext>
            </a:extLst>
          </p:cNvPr>
          <p:cNvCxnSpPr>
            <a:cxnSpLocks/>
            <a:stCxn id="62" idx="2"/>
            <a:endCxn id="125" idx="0"/>
          </p:cNvCxnSpPr>
          <p:nvPr/>
        </p:nvCxnSpPr>
        <p:spPr bwMode="auto">
          <a:xfrm>
            <a:off x="7294239" y="4035457"/>
            <a:ext cx="0" cy="264655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425F653A-7A92-A143-8973-9EE9EC4A3C3F}"/>
              </a:ext>
            </a:extLst>
          </p:cNvPr>
          <p:cNvCxnSpPr>
            <a:cxnSpLocks/>
            <a:stCxn id="79" idx="2"/>
            <a:endCxn id="125" idx="0"/>
          </p:cNvCxnSpPr>
          <p:nvPr/>
        </p:nvCxnSpPr>
        <p:spPr bwMode="auto">
          <a:xfrm rot="16200000" flipH="1">
            <a:off x="5903469" y="2909342"/>
            <a:ext cx="264654" cy="2516885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EC35416-AD05-A542-85AA-A1CD5B252F25}"/>
              </a:ext>
            </a:extLst>
          </p:cNvPr>
          <p:cNvSpPr/>
          <p:nvPr/>
        </p:nvSpPr>
        <p:spPr>
          <a:xfrm>
            <a:off x="183178" y="87362"/>
            <a:ext cx="442464" cy="299093"/>
          </a:xfrm>
          <a:prstGeom prst="round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BFO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632698D7-CFF0-6D48-8762-CDF814779A03}"/>
              </a:ext>
            </a:extLst>
          </p:cNvPr>
          <p:cNvSpPr/>
          <p:nvPr/>
        </p:nvSpPr>
        <p:spPr>
          <a:xfrm>
            <a:off x="183178" y="460879"/>
            <a:ext cx="442464" cy="299093"/>
          </a:xfrm>
          <a:prstGeom prst="roundRect">
            <a:avLst/>
          </a:prstGeom>
          <a:solidFill>
            <a:schemeClr val="accent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CCO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61B3B52-E27D-AD4A-81BC-250BFC0ADE31}"/>
              </a:ext>
            </a:extLst>
          </p:cNvPr>
          <p:cNvSpPr/>
          <p:nvPr/>
        </p:nvSpPr>
        <p:spPr>
          <a:xfrm>
            <a:off x="183178" y="834396"/>
            <a:ext cx="442464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PLC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939898B1-C0FA-7D46-8E9C-9DAEABF866DB}"/>
              </a:ext>
            </a:extLst>
          </p:cNvPr>
          <p:cNvSpPr/>
          <p:nvPr/>
        </p:nvSpPr>
        <p:spPr>
          <a:xfrm>
            <a:off x="6405868" y="4300112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All CHAMP Ontology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31AFDB6-5804-C348-9D32-2C4EB31D44AD}"/>
              </a:ext>
            </a:extLst>
          </p:cNvPr>
          <p:cNvCxnSpPr>
            <a:cxnSpLocks/>
            <a:stCxn id="125" idx="2"/>
            <a:endCxn id="81" idx="0"/>
          </p:cNvCxnSpPr>
          <p:nvPr/>
        </p:nvCxnSpPr>
        <p:spPr bwMode="auto">
          <a:xfrm flipH="1">
            <a:off x="7294238" y="4599205"/>
            <a:ext cx="1" cy="270459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B4B1B95E-AA62-1D47-88EF-8E4215B3C26C}"/>
              </a:ext>
            </a:extLst>
          </p:cNvPr>
          <p:cNvCxnSpPr>
            <a:cxnSpLocks/>
            <a:stCxn id="125" idx="2"/>
            <a:endCxn id="82" idx="0"/>
          </p:cNvCxnSpPr>
          <p:nvPr/>
        </p:nvCxnSpPr>
        <p:spPr bwMode="auto">
          <a:xfrm rot="5400000">
            <a:off x="5909520" y="3479142"/>
            <a:ext cx="264657" cy="2504783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6E4F777-B372-DD48-BE26-FDD4A9D19616}"/>
              </a:ext>
            </a:extLst>
          </p:cNvPr>
          <p:cNvSpPr/>
          <p:nvPr/>
        </p:nvSpPr>
        <p:spPr>
          <a:xfrm>
            <a:off x="6429792" y="5692262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Maintenance Process Ontology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FBAED1A5-ADC0-0144-9CF3-97521B3B290B}"/>
              </a:ext>
            </a:extLst>
          </p:cNvPr>
          <p:cNvCxnSpPr>
            <a:cxnSpLocks/>
            <a:stCxn id="81" idx="2"/>
            <a:endCxn id="80" idx="0"/>
          </p:cNvCxnSpPr>
          <p:nvPr/>
        </p:nvCxnSpPr>
        <p:spPr bwMode="auto">
          <a:xfrm rot="16200000" flipH="1">
            <a:off x="7044448" y="5418546"/>
            <a:ext cx="523505" cy="23925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263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8114A6-C4CC-7745-92CA-5BD93214E207}"/>
              </a:ext>
            </a:extLst>
          </p:cNvPr>
          <p:cNvSpPr/>
          <p:nvPr/>
        </p:nvSpPr>
        <p:spPr>
          <a:xfrm>
            <a:off x="6407087" y="-15038"/>
            <a:ext cx="2431220" cy="28033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Machine and Tool Ontology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F1206-38D4-884D-A5BB-9B1A85B5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737" y="-15038"/>
            <a:ext cx="227654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D23A5-B9BC-F94A-9608-D8B3790D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886" y="-15038"/>
            <a:ext cx="25582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C1114-436E-4942-94FC-EB47396B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822" y="-15038"/>
            <a:ext cx="2623202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502DCD-EB6E-7D4C-A0ED-727D5AD01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853" y="3826042"/>
            <a:ext cx="2449241" cy="2924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4C97B3-AA9F-754F-80D2-B80E0A922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471" y="2788320"/>
            <a:ext cx="2628835" cy="405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20A73-E6B1-C945-84C7-9E887572EE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36" r="6113"/>
          <a:stretch/>
        </p:blipFill>
        <p:spPr>
          <a:xfrm>
            <a:off x="1688932" y="114301"/>
            <a:ext cx="2289085" cy="37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AF7CC-EEC6-E54F-96C7-72CA8994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2107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05E9F2-AF50-2042-AA39-2A207F038A00}"/>
              </a:ext>
            </a:extLst>
          </p:cNvPr>
          <p:cNvSpPr/>
          <p:nvPr/>
        </p:nvSpPr>
        <p:spPr>
          <a:xfrm>
            <a:off x="2630078" y="1989055"/>
            <a:ext cx="3695307" cy="3129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Service Ontology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5C0DB-26B4-DB45-BE3C-2306CAB9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310" y="1989055"/>
            <a:ext cx="3852690" cy="4727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74B5D9-67D9-B440-9906-EB885D580991}"/>
              </a:ext>
            </a:extLst>
          </p:cNvPr>
          <p:cNvSpPr/>
          <p:nvPr/>
        </p:nvSpPr>
        <p:spPr>
          <a:xfrm>
            <a:off x="8339310" y="116937"/>
            <a:ext cx="3695307" cy="18721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Product Life Cycle Ontology</a:t>
            </a:r>
          </a:p>
        </p:txBody>
      </p:sp>
    </p:spTree>
    <p:extLst>
      <p:ext uri="{BB962C8B-B14F-4D97-AF65-F5344CB8AC3E}">
        <p14:creationId xmlns:p14="http://schemas.microsoft.com/office/powerpoint/2010/main" val="4191963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0F3EF-D414-EA40-9B03-B33A634F9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75"/>
          <a:stretch/>
        </p:blipFill>
        <p:spPr>
          <a:xfrm>
            <a:off x="103089" y="0"/>
            <a:ext cx="29385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1C640-4B51-6E44-8041-AA390474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229" y="0"/>
            <a:ext cx="313906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CAF99-476A-1D45-AD41-923E3ED02E15}"/>
              </a:ext>
            </a:extLst>
          </p:cNvPr>
          <p:cNvSpPr/>
          <p:nvPr/>
        </p:nvSpPr>
        <p:spPr>
          <a:xfrm>
            <a:off x="5576922" y="3691267"/>
            <a:ext cx="3695307" cy="30017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Maintenance Process Ontology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FE061A-4C98-204D-A71F-B76BA840DA7D}"/>
              </a:ext>
            </a:extLst>
          </p:cNvPr>
          <p:cNvSpPr/>
          <p:nvPr/>
        </p:nvSpPr>
        <p:spPr>
          <a:xfrm>
            <a:off x="2612591" y="518362"/>
            <a:ext cx="3695307" cy="27904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Design Ontology</a:t>
            </a:r>
          </a:p>
        </p:txBody>
      </p:sp>
    </p:spTree>
    <p:extLst>
      <p:ext uri="{BB962C8B-B14F-4D97-AF65-F5344CB8AC3E}">
        <p14:creationId xmlns:p14="http://schemas.microsoft.com/office/powerpoint/2010/main" val="256334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12C62-E388-3649-ABF7-08CCBBB72152}"/>
              </a:ext>
            </a:extLst>
          </p:cNvPr>
          <p:cNvSpPr/>
          <p:nvPr/>
        </p:nvSpPr>
        <p:spPr>
          <a:xfrm>
            <a:off x="683169" y="1016878"/>
            <a:ext cx="10878207" cy="281939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pperplate" panose="02000504000000020004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48884-1823-7942-AAB1-84105AC32C31}"/>
              </a:ext>
            </a:extLst>
          </p:cNvPr>
          <p:cNvSpPr/>
          <p:nvPr/>
        </p:nvSpPr>
        <p:spPr>
          <a:xfrm>
            <a:off x="4437992" y="254070"/>
            <a:ext cx="2827282" cy="5084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Top-Level Ontology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E3F46-B238-2F42-B2F0-02BD4254F807}"/>
              </a:ext>
            </a:extLst>
          </p:cNvPr>
          <p:cNvSpPr/>
          <p:nvPr/>
        </p:nvSpPr>
        <p:spPr>
          <a:xfrm>
            <a:off x="1834053" y="1413642"/>
            <a:ext cx="8035160" cy="966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Domain Independent Reference Ontologies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8C9E7-4792-E74A-B5FE-26E1E51D3624}"/>
              </a:ext>
            </a:extLst>
          </p:cNvPr>
          <p:cNvSpPr/>
          <p:nvPr/>
        </p:nvSpPr>
        <p:spPr>
          <a:xfrm>
            <a:off x="1166647" y="2561903"/>
            <a:ext cx="9616966" cy="9669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Domain Specific Reference Ontologies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9AA2F-3963-AE41-99E9-207CA940D168}"/>
              </a:ext>
            </a:extLst>
          </p:cNvPr>
          <p:cNvSpPr/>
          <p:nvPr/>
        </p:nvSpPr>
        <p:spPr>
          <a:xfrm>
            <a:off x="830315" y="4017586"/>
            <a:ext cx="10499835" cy="966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Domain Dependent Ontologies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C941F-977A-F74A-8F8D-8DD56C9E6124}"/>
              </a:ext>
            </a:extLst>
          </p:cNvPr>
          <p:cNvSpPr/>
          <p:nvPr/>
        </p:nvSpPr>
        <p:spPr>
          <a:xfrm>
            <a:off x="367858" y="5165847"/>
            <a:ext cx="11508828" cy="9669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Application Ontologies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4D5E-BAF4-6245-A301-48E9ECE6B82F}"/>
              </a:ext>
            </a:extLst>
          </p:cNvPr>
          <p:cNvSpPr txBox="1"/>
          <p:nvPr/>
        </p:nvSpPr>
        <p:spPr>
          <a:xfrm>
            <a:off x="4963509" y="1025918"/>
            <a:ext cx="23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IOF Ontologies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FEFB1-7173-584C-A5E3-8EFB092E0B92}"/>
              </a:ext>
            </a:extLst>
          </p:cNvPr>
          <p:cNvSpPr txBox="1"/>
          <p:nvPr/>
        </p:nvSpPr>
        <p:spPr>
          <a:xfrm>
            <a:off x="3542065" y="2046213"/>
            <a:ext cx="693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time, location, measurement, process, information types…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3E30A-E435-234B-BCE6-B6D05F8E5245}"/>
              </a:ext>
            </a:extLst>
          </p:cNvPr>
          <p:cNvSpPr txBox="1"/>
          <p:nvPr/>
        </p:nvSpPr>
        <p:spPr>
          <a:xfrm>
            <a:off x="2611168" y="3128400"/>
            <a:ext cx="693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logistics, manufacturing, maintenance, design, materials, production plans, recycling…</a:t>
            </a:r>
          </a:p>
        </p:txBody>
      </p:sp>
    </p:spTree>
    <p:extLst>
      <p:ext uri="{BB962C8B-B14F-4D97-AF65-F5344CB8AC3E}">
        <p14:creationId xmlns:p14="http://schemas.microsoft.com/office/powerpoint/2010/main" val="176355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579D48-F44F-AE4A-910D-68ECAF764F82}"/>
              </a:ext>
            </a:extLst>
          </p:cNvPr>
          <p:cNvSpPr/>
          <p:nvPr/>
        </p:nvSpPr>
        <p:spPr>
          <a:xfrm>
            <a:off x="8116479" y="79231"/>
            <a:ext cx="4075521" cy="2748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Testing Process Ontology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E93B7-6677-E349-BC27-90AF8550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0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579D48-F44F-AE4A-910D-68ECAF764F82}"/>
              </a:ext>
            </a:extLst>
          </p:cNvPr>
          <p:cNvSpPr/>
          <p:nvPr/>
        </p:nvSpPr>
        <p:spPr>
          <a:xfrm>
            <a:off x="8496693" y="-1"/>
            <a:ext cx="3695307" cy="33747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Manufacturing Process Ontology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4995F-8E7D-0241-9ABF-362AD693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94" y="3459636"/>
            <a:ext cx="3586706" cy="3398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71DED-2297-7943-9CA6-745946F5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60" y="0"/>
            <a:ext cx="294113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CE348-BF78-4D49-B557-41EE4059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290" y="0"/>
            <a:ext cx="33734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87725-EC9C-DD4D-977F-618731A3F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904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9460B-2EC1-7945-B242-A2DED494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651"/>
            <a:ext cx="12192000" cy="5525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D6BF7B-2D4F-7849-BAAF-AECB7FDBC1D5}"/>
              </a:ext>
            </a:extLst>
          </p:cNvPr>
          <p:cNvSpPr/>
          <p:nvPr/>
        </p:nvSpPr>
        <p:spPr>
          <a:xfrm>
            <a:off x="2187019" y="126365"/>
            <a:ext cx="7739406" cy="9954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Commercial Entity Ontology</a:t>
            </a:r>
          </a:p>
        </p:txBody>
      </p:sp>
    </p:spTree>
    <p:extLst>
      <p:ext uri="{BB962C8B-B14F-4D97-AF65-F5344CB8AC3E}">
        <p14:creationId xmlns:p14="http://schemas.microsoft.com/office/powerpoint/2010/main" val="229061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BE9463-F765-8C45-9F75-90FF109A488B}"/>
              </a:ext>
            </a:extLst>
          </p:cNvPr>
          <p:cNvSpPr/>
          <p:nvPr/>
        </p:nvSpPr>
        <p:spPr>
          <a:xfrm>
            <a:off x="358219" y="452485"/>
            <a:ext cx="11331017" cy="609914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Other Ontologies Under Development: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Addictive Manufacturing (AM)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Functionally Graded Materials (FGM)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Semantic Knowledge Management System for Laminated Composites (SLACKS)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Materials Property Ontology (formally MatOnto)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862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A3143-7B3C-6940-B35E-23114BA38080}"/>
              </a:ext>
            </a:extLst>
          </p:cNvPr>
          <p:cNvSpPr txBox="1"/>
          <p:nvPr/>
        </p:nvSpPr>
        <p:spPr>
          <a:xfrm>
            <a:off x="1010653" y="529389"/>
            <a:ext cx="993808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aramond" panose="02020404030301010803" pitchFamily="18" charset="0"/>
              </a:rPr>
              <a:t>Links to the Product Life Cycle </a:t>
            </a:r>
            <a:r>
              <a:rPr lang="en-US" sz="2400" b="1" dirty="0" err="1">
                <a:latin typeface="Garamond" panose="02020404030301010803" pitchFamily="18" charset="0"/>
              </a:rPr>
              <a:t>Github</a:t>
            </a:r>
            <a:r>
              <a:rPr lang="en-US" sz="2400" b="1" dirty="0">
                <a:latin typeface="Garamond" panose="02020404030301010803" pitchFamily="18" charset="0"/>
              </a:rPr>
              <a:t> Repository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All ontology files, along with these slides, may be found at: </a:t>
            </a:r>
          </a:p>
          <a:p>
            <a:r>
              <a:rPr lang="en-US" sz="2400" dirty="0">
                <a:latin typeface="Garamond" panose="02020404030301010803" pitchFamily="18" charset="0"/>
                <a:hlinkClick r:id="rId3"/>
              </a:rPr>
              <a:t>https://github.com/NCOR-US/CHAMP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Slides from talk on Cases, Lessons, and Best Practices (NIST workshop 4.24.18)</a:t>
            </a:r>
          </a:p>
          <a:p>
            <a:r>
              <a:rPr lang="en-US" sz="2400" dirty="0">
                <a:latin typeface="Garamond" panose="02020404030301010803" pitchFamily="18" charset="0"/>
                <a:hlinkClick r:id="rId4"/>
              </a:rPr>
              <a:t>https://github.com/NCOR-US/CHAMP/blob/master/NIST%20IOF%20Presentation%204.24.18.pptx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Slides showing how to represent ‘quality’ (in the sense of a ‘good product’) using CCO/PLC</a:t>
            </a:r>
          </a:p>
          <a:p>
            <a:r>
              <a:rPr lang="en-US" sz="2400" dirty="0">
                <a:latin typeface="Garamond" panose="02020404030301010803" pitchFamily="18" charset="0"/>
                <a:hlinkClick r:id="rId5"/>
              </a:rPr>
              <a:t>https://github.com/NCOR-US/CHAMP/blob/master/Against%20Qualities%20in%20the%20Value-laden%20sense.pptx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Questions: J. Neil Otte, (</a:t>
            </a:r>
            <a:r>
              <a:rPr lang="en-US" sz="2400" dirty="0">
                <a:latin typeface="Garamond" panose="02020404030301010803" pitchFamily="18" charset="0"/>
                <a:hlinkClick r:id="rId6"/>
              </a:rPr>
              <a:t>neilotte@gmail.com</a:t>
            </a:r>
            <a:r>
              <a:rPr lang="en-US" sz="2400" dirty="0">
                <a:latin typeface="Garamond" panose="02020404030301010803" pitchFamily="18" charset="0"/>
              </a:rPr>
              <a:t>) 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29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26AB84-0B26-7D41-90A8-BF9C5F170B67}"/>
              </a:ext>
            </a:extLst>
          </p:cNvPr>
          <p:cNvSpPr/>
          <p:nvPr/>
        </p:nvSpPr>
        <p:spPr>
          <a:xfrm>
            <a:off x="683169" y="1016878"/>
            <a:ext cx="10878207" cy="281939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pperplate" panose="0200050400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925DC-BA26-BA4D-928F-7D5BEA009772}"/>
              </a:ext>
            </a:extLst>
          </p:cNvPr>
          <p:cNvSpPr/>
          <p:nvPr/>
        </p:nvSpPr>
        <p:spPr>
          <a:xfrm>
            <a:off x="1834053" y="1413642"/>
            <a:ext cx="8035160" cy="966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Domain Independent Reference Ontologies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C6DA85-520C-FC4E-AE29-B5FC6C6327DB}"/>
              </a:ext>
            </a:extLst>
          </p:cNvPr>
          <p:cNvSpPr/>
          <p:nvPr/>
        </p:nvSpPr>
        <p:spPr>
          <a:xfrm>
            <a:off x="1166647" y="2561903"/>
            <a:ext cx="9616966" cy="9669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Domain Specific Reference Ontologies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48884-1823-7942-AAB1-84105AC32C31}"/>
              </a:ext>
            </a:extLst>
          </p:cNvPr>
          <p:cNvSpPr/>
          <p:nvPr/>
        </p:nvSpPr>
        <p:spPr>
          <a:xfrm>
            <a:off x="4437992" y="254070"/>
            <a:ext cx="2827282" cy="5084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Top-Level Ontology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4D5E-BAF4-6245-A301-48E9ECE6B82F}"/>
              </a:ext>
            </a:extLst>
          </p:cNvPr>
          <p:cNvSpPr txBox="1"/>
          <p:nvPr/>
        </p:nvSpPr>
        <p:spPr>
          <a:xfrm>
            <a:off x="4963509" y="1025918"/>
            <a:ext cx="23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IOF Ontologies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FB751-0BC7-E04B-BB05-B69F4A2D5705}"/>
              </a:ext>
            </a:extLst>
          </p:cNvPr>
          <p:cNvSpPr txBox="1"/>
          <p:nvPr/>
        </p:nvSpPr>
        <p:spPr>
          <a:xfrm>
            <a:off x="3542065" y="2046213"/>
            <a:ext cx="693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time, location, measurement, process, information types…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BC62F-12AE-274F-93D5-AFC2630408CC}"/>
              </a:ext>
            </a:extLst>
          </p:cNvPr>
          <p:cNvSpPr txBox="1"/>
          <p:nvPr/>
        </p:nvSpPr>
        <p:spPr>
          <a:xfrm>
            <a:off x="2611168" y="3128400"/>
            <a:ext cx="6938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e.g. logistics, manufacturing, maintenance, design, materials, production plans, recycling…</a:t>
            </a:r>
          </a:p>
        </p:txBody>
      </p:sp>
    </p:spTree>
    <p:extLst>
      <p:ext uri="{BB962C8B-B14F-4D97-AF65-F5344CB8AC3E}">
        <p14:creationId xmlns:p14="http://schemas.microsoft.com/office/powerpoint/2010/main" val="84462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12C62-E388-3649-ABF7-08CCBBB72152}"/>
              </a:ext>
            </a:extLst>
          </p:cNvPr>
          <p:cNvSpPr/>
          <p:nvPr/>
        </p:nvSpPr>
        <p:spPr>
          <a:xfrm>
            <a:off x="683169" y="1016878"/>
            <a:ext cx="10878207" cy="281939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pperplate" panose="02000504000000020004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48884-1823-7942-AAB1-84105AC32C31}"/>
              </a:ext>
            </a:extLst>
          </p:cNvPr>
          <p:cNvSpPr/>
          <p:nvPr/>
        </p:nvSpPr>
        <p:spPr>
          <a:xfrm>
            <a:off x="4437992" y="254070"/>
            <a:ext cx="2827282" cy="5084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Basic Formal Ontology (BFO)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E3F46-B238-2F42-B2F0-02BD4254F807}"/>
              </a:ext>
            </a:extLst>
          </p:cNvPr>
          <p:cNvSpPr/>
          <p:nvPr/>
        </p:nvSpPr>
        <p:spPr>
          <a:xfrm>
            <a:off x="1834053" y="1413642"/>
            <a:ext cx="8035160" cy="966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The Common Core Ontologies (CCO)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8C9E7-4792-E74A-B5FE-26E1E51D3624}"/>
              </a:ext>
            </a:extLst>
          </p:cNvPr>
          <p:cNvSpPr/>
          <p:nvPr/>
        </p:nvSpPr>
        <p:spPr>
          <a:xfrm>
            <a:off x="1166647" y="2561903"/>
            <a:ext cx="9616966" cy="9669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The Product Life Cycle Ontologies (PLC)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4D5E-BAF4-6245-A301-48E9ECE6B82F}"/>
              </a:ext>
            </a:extLst>
          </p:cNvPr>
          <p:cNvSpPr txBox="1"/>
          <p:nvPr/>
        </p:nvSpPr>
        <p:spPr>
          <a:xfrm>
            <a:off x="4963509" y="1025918"/>
            <a:ext cx="23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IOF Ontologies</a:t>
            </a:r>
          </a:p>
        </p:txBody>
      </p:sp>
    </p:spTree>
    <p:extLst>
      <p:ext uri="{BB962C8B-B14F-4D97-AF65-F5344CB8AC3E}">
        <p14:creationId xmlns:p14="http://schemas.microsoft.com/office/powerpoint/2010/main" val="203615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12C62-E388-3649-ABF7-08CCBBB72152}"/>
              </a:ext>
            </a:extLst>
          </p:cNvPr>
          <p:cNvSpPr/>
          <p:nvPr/>
        </p:nvSpPr>
        <p:spPr>
          <a:xfrm>
            <a:off x="683169" y="1016878"/>
            <a:ext cx="10878207" cy="281939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pperplate" panose="02000504000000020004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48884-1823-7942-AAB1-84105AC32C31}"/>
              </a:ext>
            </a:extLst>
          </p:cNvPr>
          <p:cNvSpPr/>
          <p:nvPr/>
        </p:nvSpPr>
        <p:spPr>
          <a:xfrm>
            <a:off x="4437992" y="254070"/>
            <a:ext cx="2827282" cy="5084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Basic Formal Ontology (BFO)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E3F46-B238-2F42-B2F0-02BD4254F807}"/>
              </a:ext>
            </a:extLst>
          </p:cNvPr>
          <p:cNvSpPr/>
          <p:nvPr/>
        </p:nvSpPr>
        <p:spPr>
          <a:xfrm>
            <a:off x="1834053" y="1413642"/>
            <a:ext cx="8035160" cy="966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The Common Core Ontologies (CCO)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8C9E7-4792-E74A-B5FE-26E1E51D3624}"/>
              </a:ext>
            </a:extLst>
          </p:cNvPr>
          <p:cNvSpPr/>
          <p:nvPr/>
        </p:nvSpPr>
        <p:spPr>
          <a:xfrm>
            <a:off x="1166647" y="2561903"/>
            <a:ext cx="9616966" cy="9669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The Product Life Cycle Ontologies (PLC)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4D5E-BAF4-6245-A301-48E9ECE6B82F}"/>
              </a:ext>
            </a:extLst>
          </p:cNvPr>
          <p:cNvSpPr txBox="1"/>
          <p:nvPr/>
        </p:nvSpPr>
        <p:spPr>
          <a:xfrm>
            <a:off x="4963509" y="1025918"/>
            <a:ext cx="23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IOF Ontologies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5AD40E-40E3-FA4C-B34E-BE7219B4CE03}"/>
              </a:ext>
            </a:extLst>
          </p:cNvPr>
          <p:cNvSpPr/>
          <p:nvPr/>
        </p:nvSpPr>
        <p:spPr>
          <a:xfrm>
            <a:off x="956441" y="4233040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DF22E-CD92-B944-9D2C-2BA803A9431B}"/>
              </a:ext>
            </a:extLst>
          </p:cNvPr>
          <p:cNvSpPr/>
          <p:nvPr/>
        </p:nvSpPr>
        <p:spPr>
          <a:xfrm>
            <a:off x="2832538" y="5073879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E77621-CB1F-7841-A695-A43AEFF79CAB}"/>
              </a:ext>
            </a:extLst>
          </p:cNvPr>
          <p:cNvSpPr/>
          <p:nvPr/>
        </p:nvSpPr>
        <p:spPr>
          <a:xfrm>
            <a:off x="5115909" y="5291968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DA9FEC-0221-AB44-A0C5-F3ADB87BAF53}"/>
              </a:ext>
            </a:extLst>
          </p:cNvPr>
          <p:cNvSpPr/>
          <p:nvPr/>
        </p:nvSpPr>
        <p:spPr>
          <a:xfrm>
            <a:off x="7357241" y="4974031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C1739B-AE45-C342-8CE7-AFE3C337D285}"/>
              </a:ext>
            </a:extLst>
          </p:cNvPr>
          <p:cNvSpPr/>
          <p:nvPr/>
        </p:nvSpPr>
        <p:spPr>
          <a:xfrm>
            <a:off x="9312165" y="4438003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D6A4BE-5BD2-8C43-8BC3-7FC48D884108}"/>
              </a:ext>
            </a:extLst>
          </p:cNvPr>
          <p:cNvSpPr/>
          <p:nvPr/>
        </p:nvSpPr>
        <p:spPr>
          <a:xfrm rot="19685296">
            <a:off x="2249213" y="3761390"/>
            <a:ext cx="1471448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8413A11-C660-8A43-8322-24B97DB6F99A}"/>
              </a:ext>
            </a:extLst>
          </p:cNvPr>
          <p:cNvSpPr/>
          <p:nvPr/>
        </p:nvSpPr>
        <p:spPr>
          <a:xfrm rot="18251794">
            <a:off x="3319223" y="4129800"/>
            <a:ext cx="1471448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A3F3F97-5D8C-8E4E-A5D8-203B0FE9DD65}"/>
              </a:ext>
            </a:extLst>
          </p:cNvPr>
          <p:cNvSpPr/>
          <p:nvPr/>
        </p:nvSpPr>
        <p:spPr>
          <a:xfrm rot="15871249">
            <a:off x="4975339" y="4248965"/>
            <a:ext cx="1471448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7F55C3F-3BA6-F446-A33C-26B196A33124}"/>
              </a:ext>
            </a:extLst>
          </p:cNvPr>
          <p:cNvSpPr/>
          <p:nvPr/>
        </p:nvSpPr>
        <p:spPr>
          <a:xfrm rot="14728083">
            <a:off x="6712770" y="4017837"/>
            <a:ext cx="1471448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3C953B-2DB5-CA40-9317-CFA946CBE6C7}"/>
              </a:ext>
            </a:extLst>
          </p:cNvPr>
          <p:cNvSpPr/>
          <p:nvPr/>
        </p:nvSpPr>
        <p:spPr>
          <a:xfrm rot="14002602">
            <a:off x="8334703" y="3639847"/>
            <a:ext cx="1471448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120ADCC-C3E2-3148-8D36-8E3E703C6F69}"/>
              </a:ext>
            </a:extLst>
          </p:cNvPr>
          <p:cNvSpPr/>
          <p:nvPr/>
        </p:nvSpPr>
        <p:spPr>
          <a:xfrm>
            <a:off x="443511" y="6046087"/>
            <a:ext cx="1322044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9E34E9-4A9D-3E4F-BAAA-778872ECF5F7}"/>
              </a:ext>
            </a:extLst>
          </p:cNvPr>
          <p:cNvSpPr txBox="1"/>
          <p:nvPr/>
        </p:nvSpPr>
        <p:spPr>
          <a:xfrm>
            <a:off x="174271" y="5701860"/>
            <a:ext cx="15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descends from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AB7F8D-733C-5540-86C9-825C2F0C92BD}"/>
              </a:ext>
            </a:extLst>
          </p:cNvPr>
          <p:cNvSpPr txBox="1"/>
          <p:nvPr/>
        </p:nvSpPr>
        <p:spPr>
          <a:xfrm>
            <a:off x="8971284" y="5821609"/>
            <a:ext cx="232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 1: Re-use</a:t>
            </a:r>
          </a:p>
        </p:txBody>
      </p:sp>
    </p:spTree>
    <p:extLst>
      <p:ext uri="{BB962C8B-B14F-4D97-AF65-F5344CB8AC3E}">
        <p14:creationId xmlns:p14="http://schemas.microsoft.com/office/powerpoint/2010/main" val="81740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12C62-E388-3649-ABF7-08CCBBB72152}"/>
              </a:ext>
            </a:extLst>
          </p:cNvPr>
          <p:cNvSpPr/>
          <p:nvPr/>
        </p:nvSpPr>
        <p:spPr>
          <a:xfrm>
            <a:off x="683169" y="1016878"/>
            <a:ext cx="10878207" cy="281939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pperplate" panose="02000504000000020004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48884-1823-7942-AAB1-84105AC32C31}"/>
              </a:ext>
            </a:extLst>
          </p:cNvPr>
          <p:cNvSpPr/>
          <p:nvPr/>
        </p:nvSpPr>
        <p:spPr>
          <a:xfrm>
            <a:off x="4437992" y="254070"/>
            <a:ext cx="2827282" cy="5084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Basic Formal Ontology (BFO)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BE3F46-B238-2F42-B2F0-02BD4254F807}"/>
              </a:ext>
            </a:extLst>
          </p:cNvPr>
          <p:cNvSpPr/>
          <p:nvPr/>
        </p:nvSpPr>
        <p:spPr>
          <a:xfrm>
            <a:off x="1834053" y="1413642"/>
            <a:ext cx="8035160" cy="966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The Common Core Ontologies (CCO)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8C9E7-4792-E74A-B5FE-26E1E51D3624}"/>
              </a:ext>
            </a:extLst>
          </p:cNvPr>
          <p:cNvSpPr/>
          <p:nvPr/>
        </p:nvSpPr>
        <p:spPr>
          <a:xfrm>
            <a:off x="1166647" y="2561903"/>
            <a:ext cx="9616966" cy="9669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pperplate" panose="02000504000000020004" pitchFamily="2" charset="77"/>
              </a:rPr>
              <a:t>The Product Life Cycle Ontologies (PLC)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54D5E-BAF4-6245-A301-48E9ECE6B82F}"/>
              </a:ext>
            </a:extLst>
          </p:cNvPr>
          <p:cNvSpPr txBox="1"/>
          <p:nvPr/>
        </p:nvSpPr>
        <p:spPr>
          <a:xfrm>
            <a:off x="4963509" y="1025918"/>
            <a:ext cx="23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pperplate" panose="02000504000000020004" pitchFamily="2" charset="77"/>
              </a:rPr>
              <a:t>IOF Ontologies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5AD40E-40E3-FA4C-B34E-BE7219B4CE03}"/>
              </a:ext>
            </a:extLst>
          </p:cNvPr>
          <p:cNvSpPr/>
          <p:nvPr/>
        </p:nvSpPr>
        <p:spPr>
          <a:xfrm>
            <a:off x="956441" y="4233040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DF22E-CD92-B944-9D2C-2BA803A9431B}"/>
              </a:ext>
            </a:extLst>
          </p:cNvPr>
          <p:cNvSpPr/>
          <p:nvPr/>
        </p:nvSpPr>
        <p:spPr>
          <a:xfrm>
            <a:off x="2832538" y="5073879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E77621-CB1F-7841-A695-A43AEFF79CAB}"/>
              </a:ext>
            </a:extLst>
          </p:cNvPr>
          <p:cNvSpPr/>
          <p:nvPr/>
        </p:nvSpPr>
        <p:spPr>
          <a:xfrm>
            <a:off x="5115909" y="5291968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DA9FEC-0221-AB44-A0C5-F3ADB87BAF53}"/>
              </a:ext>
            </a:extLst>
          </p:cNvPr>
          <p:cNvSpPr/>
          <p:nvPr/>
        </p:nvSpPr>
        <p:spPr>
          <a:xfrm>
            <a:off x="7357241" y="4974031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C1739B-AE45-C342-8CE7-AFE3C337D285}"/>
              </a:ext>
            </a:extLst>
          </p:cNvPr>
          <p:cNvSpPr/>
          <p:nvPr/>
        </p:nvSpPr>
        <p:spPr>
          <a:xfrm>
            <a:off x="9312165" y="4438003"/>
            <a:ext cx="1471448" cy="107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 Ontology 1</a:t>
            </a:r>
          </a:p>
        </p:txBody>
      </p:sp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18A9679-7C21-4948-AFAE-D98BC5DFF039}"/>
              </a:ext>
            </a:extLst>
          </p:cNvPr>
          <p:cNvSpPr/>
          <p:nvPr/>
        </p:nvSpPr>
        <p:spPr>
          <a:xfrm rot="17792925">
            <a:off x="2837840" y="4154714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F47622C2-1D75-0143-86DD-E62741423472}"/>
              </a:ext>
            </a:extLst>
          </p:cNvPr>
          <p:cNvSpPr/>
          <p:nvPr/>
        </p:nvSpPr>
        <p:spPr>
          <a:xfrm rot="6924085">
            <a:off x="2073005" y="5226543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0D7B6F2D-0D71-5848-B037-516F3FE49C74}"/>
              </a:ext>
            </a:extLst>
          </p:cNvPr>
          <p:cNvSpPr/>
          <p:nvPr/>
        </p:nvSpPr>
        <p:spPr>
          <a:xfrm rot="16516743">
            <a:off x="6745266" y="4607795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6D9C92CF-8508-6649-806C-19C61107C901}"/>
              </a:ext>
            </a:extLst>
          </p:cNvPr>
          <p:cNvSpPr/>
          <p:nvPr/>
        </p:nvSpPr>
        <p:spPr>
          <a:xfrm rot="6924085">
            <a:off x="4491702" y="5673237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Left Arrow 27">
            <a:extLst>
              <a:ext uri="{FF2B5EF4-FFF2-40B4-BE49-F238E27FC236}">
                <a16:creationId xmlns:a16="http://schemas.microsoft.com/office/drawing/2014/main" id="{3A5AD1EB-C7B0-1D43-B940-1726C84E099E}"/>
              </a:ext>
            </a:extLst>
          </p:cNvPr>
          <p:cNvSpPr/>
          <p:nvPr/>
        </p:nvSpPr>
        <p:spPr>
          <a:xfrm rot="17139941">
            <a:off x="4600745" y="4700508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Left Arrow 28">
            <a:extLst>
              <a:ext uri="{FF2B5EF4-FFF2-40B4-BE49-F238E27FC236}">
                <a16:creationId xmlns:a16="http://schemas.microsoft.com/office/drawing/2014/main" id="{DAB87A0B-B33E-2146-9D89-2F7C482BFB2F}"/>
              </a:ext>
            </a:extLst>
          </p:cNvPr>
          <p:cNvSpPr/>
          <p:nvPr/>
        </p:nvSpPr>
        <p:spPr>
          <a:xfrm rot="5400000">
            <a:off x="7013073" y="5755620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0AC0ADF7-3D4B-D44F-80E7-9DF186765BE6}"/>
              </a:ext>
            </a:extLst>
          </p:cNvPr>
          <p:cNvSpPr/>
          <p:nvPr/>
        </p:nvSpPr>
        <p:spPr>
          <a:xfrm rot="15765906">
            <a:off x="8757306" y="4141270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Left Arrow 30">
            <a:extLst>
              <a:ext uri="{FF2B5EF4-FFF2-40B4-BE49-F238E27FC236}">
                <a16:creationId xmlns:a16="http://schemas.microsoft.com/office/drawing/2014/main" id="{2F9E528E-482E-E741-9FEB-CB08C60CC7A7}"/>
              </a:ext>
            </a:extLst>
          </p:cNvPr>
          <p:cNvSpPr/>
          <p:nvPr/>
        </p:nvSpPr>
        <p:spPr>
          <a:xfrm rot="4649163">
            <a:off x="9025113" y="5289095"/>
            <a:ext cx="373434" cy="1029004"/>
          </a:xfrm>
          <a:prstGeom prst="curvedLeftArrow">
            <a:avLst>
              <a:gd name="adj1" fmla="val 25000"/>
              <a:gd name="adj2" fmla="val 50000"/>
              <a:gd name="adj3" fmla="val 4145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5CD85-22FB-1142-9034-AE85ADF1F192}"/>
              </a:ext>
            </a:extLst>
          </p:cNvPr>
          <p:cNvSpPr txBox="1"/>
          <p:nvPr/>
        </p:nvSpPr>
        <p:spPr>
          <a:xfrm>
            <a:off x="3477714" y="4055639"/>
            <a:ext cx="501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Goal 2: orthogonal compatibility</a:t>
            </a:r>
          </a:p>
        </p:txBody>
      </p:sp>
    </p:spTree>
    <p:extLst>
      <p:ext uri="{BB962C8B-B14F-4D97-AF65-F5344CB8AC3E}">
        <p14:creationId xmlns:p14="http://schemas.microsoft.com/office/powerpoint/2010/main" val="234720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3CECE49-1E6E-6342-BFA4-8D6FB46B3116}"/>
              </a:ext>
            </a:extLst>
          </p:cNvPr>
          <p:cNvSpPr/>
          <p:nvPr/>
        </p:nvSpPr>
        <p:spPr>
          <a:xfrm>
            <a:off x="110055" y="322520"/>
            <a:ext cx="3901085" cy="132996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745F22B-F3EC-1D4D-9059-4B256CA04587}"/>
              </a:ext>
            </a:extLst>
          </p:cNvPr>
          <p:cNvSpPr/>
          <p:nvPr/>
        </p:nvSpPr>
        <p:spPr>
          <a:xfrm>
            <a:off x="6499831" y="225457"/>
            <a:ext cx="1597361" cy="29909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Basic Formal Ontology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FF8754-A7E5-D243-B587-797761DC0523}"/>
              </a:ext>
            </a:extLst>
          </p:cNvPr>
          <p:cNvSpPr/>
          <p:nvPr/>
        </p:nvSpPr>
        <p:spPr>
          <a:xfrm>
            <a:off x="6405868" y="759972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Extended Relation Ontology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534AC48-833C-F34E-AE7F-78A9F8CFD1F6}"/>
              </a:ext>
            </a:extLst>
          </p:cNvPr>
          <p:cNvSpPr/>
          <p:nvPr/>
        </p:nvSpPr>
        <p:spPr>
          <a:xfrm>
            <a:off x="4573077" y="13741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Geospatial Ontology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D87430-DF65-C642-AD7E-566B856D4918}"/>
              </a:ext>
            </a:extLst>
          </p:cNvPr>
          <p:cNvSpPr/>
          <p:nvPr/>
        </p:nvSpPr>
        <p:spPr>
          <a:xfrm>
            <a:off x="8206534" y="1372248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Time Ontology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2D18F6A-48FF-2D40-B5DA-57209CAE643C}"/>
              </a:ext>
            </a:extLst>
          </p:cNvPr>
          <p:cNvSpPr/>
          <p:nvPr/>
        </p:nvSpPr>
        <p:spPr>
          <a:xfrm>
            <a:off x="8513438" y="2974364"/>
            <a:ext cx="1554479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Units of Measure Ontology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0AA3E3F-E1CB-124C-95AA-822DA4CE487B}"/>
              </a:ext>
            </a:extLst>
          </p:cNvPr>
          <p:cNvSpPr/>
          <p:nvPr/>
        </p:nvSpPr>
        <p:spPr>
          <a:xfrm>
            <a:off x="10180862" y="2968177"/>
            <a:ext cx="137160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Currency Unit Ontology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B74E6F-0067-1B4B-AEEE-B20E8AD97BA5}"/>
              </a:ext>
            </a:extLst>
          </p:cNvPr>
          <p:cNvSpPr/>
          <p:nvPr/>
        </p:nvSpPr>
        <p:spPr>
          <a:xfrm>
            <a:off x="6405868" y="20599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Information Entity Ontology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0894BCE-1B8B-DF47-AD36-260DB252BBA6}"/>
              </a:ext>
            </a:extLst>
          </p:cNvPr>
          <p:cNvSpPr/>
          <p:nvPr/>
        </p:nvSpPr>
        <p:spPr>
          <a:xfrm>
            <a:off x="4847397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Quality Ontology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60C557-D586-AA45-B530-7E34E3676AF1}"/>
              </a:ext>
            </a:extLst>
          </p:cNvPr>
          <p:cNvSpPr/>
          <p:nvPr/>
        </p:nvSpPr>
        <p:spPr>
          <a:xfrm>
            <a:off x="6066597" y="2974364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Agent Ontology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600E693-6FBC-5E49-B94C-DA6885590D3D}"/>
              </a:ext>
            </a:extLst>
          </p:cNvPr>
          <p:cNvSpPr/>
          <p:nvPr/>
        </p:nvSpPr>
        <p:spPr>
          <a:xfrm>
            <a:off x="3595540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Event Ontology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FAA210-7351-0740-B757-6DF263D9E160}"/>
              </a:ext>
            </a:extLst>
          </p:cNvPr>
          <p:cNvSpPr/>
          <p:nvPr/>
        </p:nvSpPr>
        <p:spPr>
          <a:xfrm>
            <a:off x="7285796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Artifact Ontology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E558E1C-EB39-A645-817A-55D5B9F09113}"/>
              </a:ext>
            </a:extLst>
          </p:cNvPr>
          <p:cNvSpPr/>
          <p:nvPr/>
        </p:nvSpPr>
        <p:spPr>
          <a:xfrm>
            <a:off x="6405868" y="37363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All Core Ontology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1D14AF-0368-9344-B199-389E6EF5A4CB}"/>
              </a:ext>
            </a:extLst>
          </p:cNvPr>
          <p:cNvCxnSpPr>
            <a:stCxn id="51" idx="2"/>
            <a:endCxn id="52" idx="0"/>
          </p:cNvCxnSpPr>
          <p:nvPr/>
        </p:nvCxnSpPr>
        <p:spPr bwMode="auto">
          <a:xfrm flipH="1">
            <a:off x="7294239" y="524550"/>
            <a:ext cx="4273" cy="235422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DF09B7F6-F2CB-EE40-9343-12909D45DAF9}"/>
              </a:ext>
            </a:extLst>
          </p:cNvPr>
          <p:cNvCxnSpPr>
            <a:stCxn id="52" idx="2"/>
            <a:endCxn id="53" idx="0"/>
          </p:cNvCxnSpPr>
          <p:nvPr/>
        </p:nvCxnSpPr>
        <p:spPr bwMode="auto">
          <a:xfrm rot="5400000">
            <a:off x="6220295" y="300219"/>
            <a:ext cx="315099" cy="1832791"/>
          </a:xfrm>
          <a:prstGeom prst="bentConnector3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5B37FF5-7C49-AC40-8F42-DDD1DF3C5AC8}"/>
              </a:ext>
            </a:extLst>
          </p:cNvPr>
          <p:cNvCxnSpPr>
            <a:stCxn id="52" idx="2"/>
            <a:endCxn id="54" idx="0"/>
          </p:cNvCxnSpPr>
          <p:nvPr/>
        </p:nvCxnSpPr>
        <p:spPr bwMode="auto">
          <a:xfrm rot="16200000" flipH="1">
            <a:off x="8037981" y="315323"/>
            <a:ext cx="313183" cy="180066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B4FAC0B-31F8-6E41-8D38-79C565AA762C}"/>
              </a:ext>
            </a:extLst>
          </p:cNvPr>
          <p:cNvCxnSpPr>
            <a:stCxn id="57" idx="2"/>
            <a:endCxn id="60" idx="0"/>
          </p:cNvCxnSpPr>
          <p:nvPr/>
        </p:nvCxnSpPr>
        <p:spPr bwMode="auto">
          <a:xfrm rot="5400000">
            <a:off x="5414651" y="1088587"/>
            <a:ext cx="609118" cy="315005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D136A55-C6A6-0A48-B197-0D8EEC0635E6}"/>
              </a:ext>
            </a:extLst>
          </p:cNvPr>
          <p:cNvCxnSpPr>
            <a:stCxn id="57" idx="2"/>
            <a:endCxn id="58" idx="0"/>
          </p:cNvCxnSpPr>
          <p:nvPr/>
        </p:nvCxnSpPr>
        <p:spPr bwMode="auto">
          <a:xfrm rot="5400000">
            <a:off x="6040579" y="1714515"/>
            <a:ext cx="609118" cy="18982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5A91749-FDF6-084F-855E-730A14F93F75}"/>
              </a:ext>
            </a:extLst>
          </p:cNvPr>
          <p:cNvCxnSpPr>
            <a:stCxn id="57" idx="2"/>
            <a:endCxn id="59" idx="0"/>
          </p:cNvCxnSpPr>
          <p:nvPr/>
        </p:nvCxnSpPr>
        <p:spPr bwMode="auto">
          <a:xfrm rot="5400000">
            <a:off x="6647085" y="2327209"/>
            <a:ext cx="615307" cy="6790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81D553D-8DDA-D546-AB61-159EB01A8CDB}"/>
              </a:ext>
            </a:extLst>
          </p:cNvPr>
          <p:cNvCxnSpPr>
            <a:stCxn id="57" idx="2"/>
            <a:endCxn id="61" idx="0"/>
          </p:cNvCxnSpPr>
          <p:nvPr/>
        </p:nvCxnSpPr>
        <p:spPr bwMode="auto">
          <a:xfrm rot="16200000" flipH="1">
            <a:off x="7259778" y="2393517"/>
            <a:ext cx="609118" cy="54019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443703F-383B-CB4B-8F94-CEB89F27D7DE}"/>
              </a:ext>
            </a:extLst>
          </p:cNvPr>
          <p:cNvCxnSpPr>
            <a:stCxn id="60" idx="2"/>
            <a:endCxn id="62" idx="0"/>
          </p:cNvCxnSpPr>
          <p:nvPr/>
        </p:nvCxnSpPr>
        <p:spPr bwMode="auto">
          <a:xfrm rot="16200000" flipH="1">
            <a:off x="5484661" y="1926786"/>
            <a:ext cx="469096" cy="315005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04C8CD1-22BD-E449-AA16-F5774F076FC3}"/>
              </a:ext>
            </a:extLst>
          </p:cNvPr>
          <p:cNvCxnSpPr>
            <a:stCxn id="58" idx="2"/>
            <a:endCxn id="62" idx="0"/>
          </p:cNvCxnSpPr>
          <p:nvPr/>
        </p:nvCxnSpPr>
        <p:spPr bwMode="auto">
          <a:xfrm rot="16200000" flipH="1">
            <a:off x="6110590" y="2552715"/>
            <a:ext cx="469096" cy="18982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9441398-0F5E-0D4C-AD2E-02EDD911CD19}"/>
              </a:ext>
            </a:extLst>
          </p:cNvPr>
          <p:cNvCxnSpPr>
            <a:stCxn id="59" idx="2"/>
            <a:endCxn id="62" idx="0"/>
          </p:cNvCxnSpPr>
          <p:nvPr/>
        </p:nvCxnSpPr>
        <p:spPr bwMode="auto">
          <a:xfrm rot="16200000" flipH="1">
            <a:off x="6723285" y="3165409"/>
            <a:ext cx="462907" cy="6790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4521390-C89D-FE40-A434-B6B2832C64FE}"/>
              </a:ext>
            </a:extLst>
          </p:cNvPr>
          <p:cNvCxnSpPr>
            <a:stCxn id="61" idx="2"/>
            <a:endCxn id="62" idx="0"/>
          </p:cNvCxnSpPr>
          <p:nvPr/>
        </p:nvCxnSpPr>
        <p:spPr bwMode="auto">
          <a:xfrm rot="5400000">
            <a:off x="7329790" y="3231718"/>
            <a:ext cx="469096" cy="54019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B835510-DBA6-A649-8D58-6373AFD5A438}"/>
              </a:ext>
            </a:extLst>
          </p:cNvPr>
          <p:cNvCxnSpPr>
            <a:stCxn id="53" idx="2"/>
            <a:endCxn id="57" idx="0"/>
          </p:cNvCxnSpPr>
          <p:nvPr/>
        </p:nvCxnSpPr>
        <p:spPr bwMode="auto">
          <a:xfrm rot="16200000" flipH="1">
            <a:off x="6184491" y="950215"/>
            <a:ext cx="386707" cy="1832791"/>
          </a:xfrm>
          <a:prstGeom prst="bentConnector3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842AA01-8019-AE4C-A56C-57070D3E3A8E}"/>
              </a:ext>
            </a:extLst>
          </p:cNvPr>
          <p:cNvCxnSpPr>
            <a:stCxn id="54" idx="2"/>
            <a:endCxn id="57" idx="0"/>
          </p:cNvCxnSpPr>
          <p:nvPr/>
        </p:nvCxnSpPr>
        <p:spPr bwMode="auto">
          <a:xfrm rot="5400000">
            <a:off x="8000262" y="965319"/>
            <a:ext cx="388623" cy="180066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035BEE5-CA80-C04B-927F-DB05BF2B3C04}"/>
              </a:ext>
            </a:extLst>
          </p:cNvPr>
          <p:cNvCxnSpPr>
            <a:stCxn id="57" idx="2"/>
            <a:endCxn id="55" idx="0"/>
          </p:cNvCxnSpPr>
          <p:nvPr/>
        </p:nvCxnSpPr>
        <p:spPr bwMode="auto">
          <a:xfrm rot="16200000" flipH="1">
            <a:off x="7984806" y="1668491"/>
            <a:ext cx="615307" cy="199643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0DCDC408-7741-B44F-A478-66556B214C79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 bwMode="auto">
          <a:xfrm rot="16200000" flipH="1">
            <a:off x="8775890" y="877406"/>
            <a:ext cx="609120" cy="3572423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B7874C2-E9C0-8341-844D-B52EE584E843}"/>
              </a:ext>
            </a:extLst>
          </p:cNvPr>
          <p:cNvCxnSpPr>
            <a:stCxn id="55" idx="2"/>
            <a:endCxn id="62" idx="0"/>
          </p:cNvCxnSpPr>
          <p:nvPr/>
        </p:nvCxnSpPr>
        <p:spPr bwMode="auto">
          <a:xfrm rot="5400000">
            <a:off x="8061007" y="2506692"/>
            <a:ext cx="462907" cy="199643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1E21619-F974-8443-82D3-FFE9E545BFE7}"/>
              </a:ext>
            </a:extLst>
          </p:cNvPr>
          <p:cNvSpPr/>
          <p:nvPr/>
        </p:nvSpPr>
        <p:spPr>
          <a:xfrm>
            <a:off x="3888983" y="3736365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Modal Relation Ontology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EC35416-AD05-A542-85AA-A1CD5B252F25}"/>
              </a:ext>
            </a:extLst>
          </p:cNvPr>
          <p:cNvSpPr/>
          <p:nvPr/>
        </p:nvSpPr>
        <p:spPr>
          <a:xfrm>
            <a:off x="293233" y="428736"/>
            <a:ext cx="442464" cy="299093"/>
          </a:xfrm>
          <a:prstGeom prst="round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BFO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632698D7-CFF0-6D48-8762-CDF814779A03}"/>
              </a:ext>
            </a:extLst>
          </p:cNvPr>
          <p:cNvSpPr/>
          <p:nvPr/>
        </p:nvSpPr>
        <p:spPr>
          <a:xfrm>
            <a:off x="293233" y="802253"/>
            <a:ext cx="442464" cy="299093"/>
          </a:xfrm>
          <a:prstGeom prst="roundRect">
            <a:avLst/>
          </a:prstGeom>
          <a:solidFill>
            <a:schemeClr val="accent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CCO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BAE928-5DCA-B940-B516-8AB2AA6424FA}"/>
              </a:ext>
            </a:extLst>
          </p:cNvPr>
          <p:cNvSpPr txBox="1"/>
          <p:nvPr/>
        </p:nvSpPr>
        <p:spPr>
          <a:xfrm>
            <a:off x="833113" y="576799"/>
            <a:ext cx="3080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The Common Core Ontologies Suite</a:t>
            </a:r>
          </a:p>
        </p:txBody>
      </p:sp>
    </p:spTree>
    <p:extLst>
      <p:ext uri="{BB962C8B-B14F-4D97-AF65-F5344CB8AC3E}">
        <p14:creationId xmlns:p14="http://schemas.microsoft.com/office/powerpoint/2010/main" val="358820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A34A22-40C5-2B4B-916A-E22622B64651}"/>
              </a:ext>
            </a:extLst>
          </p:cNvPr>
          <p:cNvSpPr/>
          <p:nvPr/>
        </p:nvSpPr>
        <p:spPr>
          <a:xfrm>
            <a:off x="157037" y="225457"/>
            <a:ext cx="3901085" cy="132996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745F22B-F3EC-1D4D-9059-4B256CA04587}"/>
              </a:ext>
            </a:extLst>
          </p:cNvPr>
          <p:cNvSpPr/>
          <p:nvPr/>
        </p:nvSpPr>
        <p:spPr>
          <a:xfrm>
            <a:off x="6499831" y="225457"/>
            <a:ext cx="1597361" cy="29909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Basic Formal Ontology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FF8754-A7E5-D243-B587-797761DC0523}"/>
              </a:ext>
            </a:extLst>
          </p:cNvPr>
          <p:cNvSpPr/>
          <p:nvPr/>
        </p:nvSpPr>
        <p:spPr>
          <a:xfrm>
            <a:off x="6405868" y="759972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Extended Relation Ontology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534AC48-833C-F34E-AE7F-78A9F8CFD1F6}"/>
              </a:ext>
            </a:extLst>
          </p:cNvPr>
          <p:cNvSpPr/>
          <p:nvPr/>
        </p:nvSpPr>
        <p:spPr>
          <a:xfrm>
            <a:off x="4573077" y="13741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Geospatial Ontology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D87430-DF65-C642-AD7E-566B856D4918}"/>
              </a:ext>
            </a:extLst>
          </p:cNvPr>
          <p:cNvSpPr/>
          <p:nvPr/>
        </p:nvSpPr>
        <p:spPr>
          <a:xfrm>
            <a:off x="8206534" y="1372248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Time Ontology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2D18F6A-48FF-2D40-B5DA-57209CAE643C}"/>
              </a:ext>
            </a:extLst>
          </p:cNvPr>
          <p:cNvSpPr/>
          <p:nvPr/>
        </p:nvSpPr>
        <p:spPr>
          <a:xfrm>
            <a:off x="8513438" y="2974364"/>
            <a:ext cx="1554479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Units of Measure Ontology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0AA3E3F-E1CB-124C-95AA-822DA4CE487B}"/>
              </a:ext>
            </a:extLst>
          </p:cNvPr>
          <p:cNvSpPr/>
          <p:nvPr/>
        </p:nvSpPr>
        <p:spPr>
          <a:xfrm>
            <a:off x="10180862" y="2968177"/>
            <a:ext cx="137160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Currency Unit Ontology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0B74E6F-0067-1B4B-AEEE-B20E8AD97BA5}"/>
              </a:ext>
            </a:extLst>
          </p:cNvPr>
          <p:cNvSpPr/>
          <p:nvPr/>
        </p:nvSpPr>
        <p:spPr>
          <a:xfrm>
            <a:off x="6405868" y="20599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Information Entity Ontology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0894BCE-1B8B-DF47-AD36-260DB252BBA6}"/>
              </a:ext>
            </a:extLst>
          </p:cNvPr>
          <p:cNvSpPr/>
          <p:nvPr/>
        </p:nvSpPr>
        <p:spPr>
          <a:xfrm>
            <a:off x="4847397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Quality Ontology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60C557-D586-AA45-B530-7E34E3676AF1}"/>
              </a:ext>
            </a:extLst>
          </p:cNvPr>
          <p:cNvSpPr/>
          <p:nvPr/>
        </p:nvSpPr>
        <p:spPr>
          <a:xfrm>
            <a:off x="6066597" y="2974364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Agent Ontology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600E693-6FBC-5E49-B94C-DA6885590D3D}"/>
              </a:ext>
            </a:extLst>
          </p:cNvPr>
          <p:cNvSpPr/>
          <p:nvPr/>
        </p:nvSpPr>
        <p:spPr>
          <a:xfrm>
            <a:off x="3595540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Event Ontology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AFAA210-7351-0740-B757-6DF263D9E160}"/>
              </a:ext>
            </a:extLst>
          </p:cNvPr>
          <p:cNvSpPr/>
          <p:nvPr/>
        </p:nvSpPr>
        <p:spPr>
          <a:xfrm>
            <a:off x="7285796" y="2968175"/>
            <a:ext cx="1097280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Artifact Ontology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E558E1C-EB39-A645-817A-55D5B9F09113}"/>
              </a:ext>
            </a:extLst>
          </p:cNvPr>
          <p:cNvSpPr/>
          <p:nvPr/>
        </p:nvSpPr>
        <p:spPr>
          <a:xfrm>
            <a:off x="6405868" y="3736364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All Core Ontology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1D14AF-0368-9344-B199-389E6EF5A4CB}"/>
              </a:ext>
            </a:extLst>
          </p:cNvPr>
          <p:cNvCxnSpPr>
            <a:stCxn id="51" idx="2"/>
            <a:endCxn id="52" idx="0"/>
          </p:cNvCxnSpPr>
          <p:nvPr/>
        </p:nvCxnSpPr>
        <p:spPr bwMode="auto">
          <a:xfrm flipH="1">
            <a:off x="7294239" y="524550"/>
            <a:ext cx="4273" cy="235422"/>
          </a:xfrm>
          <a:prstGeom prst="straightConnector1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DF09B7F6-F2CB-EE40-9343-12909D45DAF9}"/>
              </a:ext>
            </a:extLst>
          </p:cNvPr>
          <p:cNvCxnSpPr>
            <a:stCxn id="52" idx="2"/>
            <a:endCxn id="53" idx="0"/>
          </p:cNvCxnSpPr>
          <p:nvPr/>
        </p:nvCxnSpPr>
        <p:spPr bwMode="auto">
          <a:xfrm rot="5400000">
            <a:off x="6220295" y="300219"/>
            <a:ext cx="315099" cy="1832791"/>
          </a:xfrm>
          <a:prstGeom prst="bentConnector3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5B37FF5-7C49-AC40-8F42-DDD1DF3C5AC8}"/>
              </a:ext>
            </a:extLst>
          </p:cNvPr>
          <p:cNvCxnSpPr>
            <a:stCxn id="52" idx="2"/>
            <a:endCxn id="54" idx="0"/>
          </p:cNvCxnSpPr>
          <p:nvPr/>
        </p:nvCxnSpPr>
        <p:spPr bwMode="auto">
          <a:xfrm rot="16200000" flipH="1">
            <a:off x="8037981" y="315323"/>
            <a:ext cx="313183" cy="180066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B4FAC0B-31F8-6E41-8D38-79C565AA762C}"/>
              </a:ext>
            </a:extLst>
          </p:cNvPr>
          <p:cNvCxnSpPr>
            <a:stCxn id="57" idx="2"/>
            <a:endCxn id="60" idx="0"/>
          </p:cNvCxnSpPr>
          <p:nvPr/>
        </p:nvCxnSpPr>
        <p:spPr bwMode="auto">
          <a:xfrm rot="5400000">
            <a:off x="5414651" y="1088587"/>
            <a:ext cx="609118" cy="315005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D136A55-C6A6-0A48-B197-0D8EEC0635E6}"/>
              </a:ext>
            </a:extLst>
          </p:cNvPr>
          <p:cNvCxnSpPr>
            <a:stCxn id="57" idx="2"/>
            <a:endCxn id="58" idx="0"/>
          </p:cNvCxnSpPr>
          <p:nvPr/>
        </p:nvCxnSpPr>
        <p:spPr bwMode="auto">
          <a:xfrm rot="5400000">
            <a:off x="6040579" y="1714515"/>
            <a:ext cx="609118" cy="18982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5A91749-FDF6-084F-855E-730A14F93F75}"/>
              </a:ext>
            </a:extLst>
          </p:cNvPr>
          <p:cNvCxnSpPr>
            <a:stCxn id="57" idx="2"/>
            <a:endCxn id="59" idx="0"/>
          </p:cNvCxnSpPr>
          <p:nvPr/>
        </p:nvCxnSpPr>
        <p:spPr bwMode="auto">
          <a:xfrm rot="5400000">
            <a:off x="6647085" y="2327209"/>
            <a:ext cx="615307" cy="6790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81D553D-8DDA-D546-AB61-159EB01A8CDB}"/>
              </a:ext>
            </a:extLst>
          </p:cNvPr>
          <p:cNvCxnSpPr>
            <a:stCxn id="57" idx="2"/>
            <a:endCxn id="61" idx="0"/>
          </p:cNvCxnSpPr>
          <p:nvPr/>
        </p:nvCxnSpPr>
        <p:spPr bwMode="auto">
          <a:xfrm rot="16200000" flipH="1">
            <a:off x="7259778" y="2393517"/>
            <a:ext cx="609118" cy="54019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443703F-383B-CB4B-8F94-CEB89F27D7DE}"/>
              </a:ext>
            </a:extLst>
          </p:cNvPr>
          <p:cNvCxnSpPr>
            <a:stCxn id="60" idx="2"/>
            <a:endCxn id="62" idx="0"/>
          </p:cNvCxnSpPr>
          <p:nvPr/>
        </p:nvCxnSpPr>
        <p:spPr bwMode="auto">
          <a:xfrm rot="16200000" flipH="1">
            <a:off x="5484661" y="1926786"/>
            <a:ext cx="469096" cy="315005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04C8CD1-22BD-E449-AA16-F5774F076FC3}"/>
              </a:ext>
            </a:extLst>
          </p:cNvPr>
          <p:cNvCxnSpPr>
            <a:stCxn id="58" idx="2"/>
            <a:endCxn id="62" idx="0"/>
          </p:cNvCxnSpPr>
          <p:nvPr/>
        </p:nvCxnSpPr>
        <p:spPr bwMode="auto">
          <a:xfrm rot="16200000" flipH="1">
            <a:off x="6110590" y="2552715"/>
            <a:ext cx="469096" cy="18982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9441398-0F5E-0D4C-AD2E-02EDD911CD19}"/>
              </a:ext>
            </a:extLst>
          </p:cNvPr>
          <p:cNvCxnSpPr>
            <a:stCxn id="59" idx="2"/>
            <a:endCxn id="62" idx="0"/>
          </p:cNvCxnSpPr>
          <p:nvPr/>
        </p:nvCxnSpPr>
        <p:spPr bwMode="auto">
          <a:xfrm rot="16200000" flipH="1">
            <a:off x="6723285" y="3165409"/>
            <a:ext cx="462907" cy="67900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74521390-C89D-FE40-A434-B6B2832C64FE}"/>
              </a:ext>
            </a:extLst>
          </p:cNvPr>
          <p:cNvCxnSpPr>
            <a:stCxn id="61" idx="2"/>
            <a:endCxn id="62" idx="0"/>
          </p:cNvCxnSpPr>
          <p:nvPr/>
        </p:nvCxnSpPr>
        <p:spPr bwMode="auto">
          <a:xfrm rot="5400000">
            <a:off x="7329790" y="3231718"/>
            <a:ext cx="469096" cy="540197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CB835510-DBA6-A649-8D58-6373AFD5A438}"/>
              </a:ext>
            </a:extLst>
          </p:cNvPr>
          <p:cNvCxnSpPr>
            <a:stCxn id="53" idx="2"/>
            <a:endCxn id="57" idx="0"/>
          </p:cNvCxnSpPr>
          <p:nvPr/>
        </p:nvCxnSpPr>
        <p:spPr bwMode="auto">
          <a:xfrm rot="16200000" flipH="1">
            <a:off x="6184491" y="950215"/>
            <a:ext cx="386707" cy="1832791"/>
          </a:xfrm>
          <a:prstGeom prst="bentConnector3">
            <a:avLst/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842AA01-8019-AE4C-A56C-57070D3E3A8E}"/>
              </a:ext>
            </a:extLst>
          </p:cNvPr>
          <p:cNvCxnSpPr>
            <a:stCxn id="54" idx="2"/>
            <a:endCxn id="57" idx="0"/>
          </p:cNvCxnSpPr>
          <p:nvPr/>
        </p:nvCxnSpPr>
        <p:spPr bwMode="auto">
          <a:xfrm rot="5400000">
            <a:off x="8000262" y="965319"/>
            <a:ext cx="388623" cy="180066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035BEE5-CA80-C04B-927F-DB05BF2B3C04}"/>
              </a:ext>
            </a:extLst>
          </p:cNvPr>
          <p:cNvCxnSpPr>
            <a:stCxn id="57" idx="2"/>
            <a:endCxn id="55" idx="0"/>
          </p:cNvCxnSpPr>
          <p:nvPr/>
        </p:nvCxnSpPr>
        <p:spPr bwMode="auto">
          <a:xfrm rot="16200000" flipH="1">
            <a:off x="7984806" y="1668491"/>
            <a:ext cx="615307" cy="199643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0DCDC408-7741-B44F-A478-66556B214C79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 bwMode="auto">
          <a:xfrm rot="16200000" flipH="1">
            <a:off x="8775890" y="877406"/>
            <a:ext cx="609120" cy="3572423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B7874C2-E9C0-8341-844D-B52EE584E843}"/>
              </a:ext>
            </a:extLst>
          </p:cNvPr>
          <p:cNvCxnSpPr>
            <a:stCxn id="55" idx="2"/>
            <a:endCxn id="62" idx="0"/>
          </p:cNvCxnSpPr>
          <p:nvPr/>
        </p:nvCxnSpPr>
        <p:spPr bwMode="auto">
          <a:xfrm rot="5400000">
            <a:off x="8061007" y="2506692"/>
            <a:ext cx="462907" cy="199643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1E21619-F974-8443-82D3-FFE9E545BFE7}"/>
              </a:ext>
            </a:extLst>
          </p:cNvPr>
          <p:cNvSpPr/>
          <p:nvPr/>
        </p:nvSpPr>
        <p:spPr>
          <a:xfrm>
            <a:off x="3888983" y="3736365"/>
            <a:ext cx="1776742" cy="29909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Modal Relation Ontology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5EF2078C-DF9D-234E-9CF2-0031BE1832B6}"/>
              </a:ext>
            </a:extLst>
          </p:cNvPr>
          <p:cNvSpPr/>
          <p:nvPr/>
        </p:nvSpPr>
        <p:spPr>
          <a:xfrm>
            <a:off x="5997857" y="6244563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Product Life Cycle Ontology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1AB9367-9182-5341-B877-BCA4F9F2C072}"/>
              </a:ext>
            </a:extLst>
          </p:cNvPr>
          <p:cNvSpPr/>
          <p:nvPr/>
        </p:nvSpPr>
        <p:spPr>
          <a:xfrm>
            <a:off x="3505839" y="6244564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Commercial Entities Ontology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2BF3B4B9-10CB-DE4C-AA34-6D7EBC350934}"/>
              </a:ext>
            </a:extLst>
          </p:cNvPr>
          <p:cNvSpPr/>
          <p:nvPr/>
        </p:nvSpPr>
        <p:spPr>
          <a:xfrm>
            <a:off x="646290" y="5398926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Services Ontology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B92839D-BF32-9646-A0E2-16086D7A7D12}"/>
              </a:ext>
            </a:extLst>
          </p:cNvPr>
          <p:cNvSpPr/>
          <p:nvPr/>
        </p:nvSpPr>
        <p:spPr>
          <a:xfrm>
            <a:off x="4403917" y="5403158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Testing Processes Ontology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86EB48E-E41F-E34E-9419-A4048C11B75A}"/>
              </a:ext>
            </a:extLst>
          </p:cNvPr>
          <p:cNvSpPr/>
          <p:nvPr/>
        </p:nvSpPr>
        <p:spPr>
          <a:xfrm>
            <a:off x="8178910" y="5413481"/>
            <a:ext cx="1875535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Manufacturing Processes Ontology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55B4C88-AC8F-324F-B1AC-8C1FB23FDF8A}"/>
              </a:ext>
            </a:extLst>
          </p:cNvPr>
          <p:cNvSpPr/>
          <p:nvPr/>
        </p:nvSpPr>
        <p:spPr>
          <a:xfrm>
            <a:off x="10180862" y="5413481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Machine and Tool Ontology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AEB4CF5-7A1D-914C-92B5-F9C9D3FE2C6D}"/>
              </a:ext>
            </a:extLst>
          </p:cNvPr>
          <p:cNvSpPr/>
          <p:nvPr/>
        </p:nvSpPr>
        <p:spPr>
          <a:xfrm>
            <a:off x="2533351" y="5402896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Design Ontology</a:t>
            </a:r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9D20EB43-AB1B-D747-BF99-7A8609FBE1FC}"/>
              </a:ext>
            </a:extLst>
          </p:cNvPr>
          <p:cNvCxnSpPr>
            <a:cxnSpLocks/>
            <a:stCxn id="81" idx="0"/>
            <a:endCxn id="86" idx="2"/>
          </p:cNvCxnSpPr>
          <p:nvPr/>
        </p:nvCxnSpPr>
        <p:spPr bwMode="auto">
          <a:xfrm rot="5400000" flipH="1" flipV="1">
            <a:off x="8711736" y="3887067"/>
            <a:ext cx="531989" cy="4183005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B66F7E53-F09E-244B-B5D7-BDA0AFFC07F4}"/>
              </a:ext>
            </a:extLst>
          </p:cNvPr>
          <p:cNvCxnSpPr>
            <a:cxnSpLocks/>
            <a:stCxn id="81" idx="0"/>
            <a:endCxn id="85" idx="2"/>
          </p:cNvCxnSpPr>
          <p:nvPr/>
        </p:nvCxnSpPr>
        <p:spPr bwMode="auto">
          <a:xfrm rot="5400000" flipH="1" flipV="1">
            <a:off x="7735459" y="4863344"/>
            <a:ext cx="531989" cy="2230450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DAFC7DBE-E9EE-F744-A603-6A432E0EE7CF}"/>
              </a:ext>
            </a:extLst>
          </p:cNvPr>
          <p:cNvCxnSpPr>
            <a:cxnSpLocks/>
            <a:stCxn id="82" idx="0"/>
            <a:endCxn id="84" idx="2"/>
          </p:cNvCxnSpPr>
          <p:nvPr/>
        </p:nvCxnSpPr>
        <p:spPr bwMode="auto">
          <a:xfrm rot="5400000" flipH="1" flipV="1">
            <a:off x="4572093" y="5524369"/>
            <a:ext cx="542313" cy="898078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0298D7F-CA06-944C-9D81-FC1109EE1B57}"/>
              </a:ext>
            </a:extLst>
          </p:cNvPr>
          <p:cNvCxnSpPr>
            <a:cxnSpLocks/>
            <a:stCxn id="82" idx="0"/>
            <a:endCxn id="87" idx="2"/>
          </p:cNvCxnSpPr>
          <p:nvPr/>
        </p:nvCxnSpPr>
        <p:spPr bwMode="auto">
          <a:xfrm rot="16200000" flipV="1">
            <a:off x="3636679" y="5487033"/>
            <a:ext cx="542575" cy="972488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87593949-783A-3E48-B02E-80FDAED84D30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 bwMode="auto">
          <a:xfrm rot="16200000" flipV="1">
            <a:off x="2691164" y="4541517"/>
            <a:ext cx="546545" cy="285954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425F653A-7A92-A143-8973-9EE9EC4A3C3F}"/>
              </a:ext>
            </a:extLst>
          </p:cNvPr>
          <p:cNvCxnSpPr>
            <a:cxnSpLocks/>
            <a:stCxn id="79" idx="2"/>
            <a:endCxn id="125" idx="0"/>
          </p:cNvCxnSpPr>
          <p:nvPr/>
        </p:nvCxnSpPr>
        <p:spPr bwMode="auto">
          <a:xfrm rot="16200000" flipH="1">
            <a:off x="5111572" y="3701239"/>
            <a:ext cx="498886" cy="1167323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AEC35416-AD05-A542-85AA-A1CD5B252F25}"/>
              </a:ext>
            </a:extLst>
          </p:cNvPr>
          <p:cNvSpPr/>
          <p:nvPr/>
        </p:nvSpPr>
        <p:spPr>
          <a:xfrm>
            <a:off x="330788" y="375003"/>
            <a:ext cx="442464" cy="299093"/>
          </a:xfrm>
          <a:prstGeom prst="round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BFO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632698D7-CFF0-6D48-8762-CDF814779A03}"/>
              </a:ext>
            </a:extLst>
          </p:cNvPr>
          <p:cNvSpPr/>
          <p:nvPr/>
        </p:nvSpPr>
        <p:spPr>
          <a:xfrm>
            <a:off x="330788" y="748520"/>
            <a:ext cx="442464" cy="299093"/>
          </a:xfrm>
          <a:prstGeom prst="roundRect">
            <a:avLst/>
          </a:prstGeom>
          <a:solidFill>
            <a:schemeClr val="accent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CCO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B61B3B52-E27D-AD4A-81BC-250BFC0ADE31}"/>
              </a:ext>
            </a:extLst>
          </p:cNvPr>
          <p:cNvSpPr/>
          <p:nvPr/>
        </p:nvSpPr>
        <p:spPr>
          <a:xfrm>
            <a:off x="330788" y="1122037"/>
            <a:ext cx="442464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PLC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939898B1-C0FA-7D46-8E9C-9DAEABF866DB}"/>
              </a:ext>
            </a:extLst>
          </p:cNvPr>
          <p:cNvSpPr/>
          <p:nvPr/>
        </p:nvSpPr>
        <p:spPr>
          <a:xfrm>
            <a:off x="5056306" y="4534344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All CHAMP Ontology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6E4F777-B372-DD48-BE26-FDD4A9D19616}"/>
              </a:ext>
            </a:extLst>
          </p:cNvPr>
          <p:cNvSpPr/>
          <p:nvPr/>
        </p:nvSpPr>
        <p:spPr>
          <a:xfrm>
            <a:off x="6303376" y="5413480"/>
            <a:ext cx="1776742" cy="299093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Maintenance Process Ontology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FBAED1A5-ADC0-0144-9CF3-97521B3B290B}"/>
              </a:ext>
            </a:extLst>
          </p:cNvPr>
          <p:cNvCxnSpPr>
            <a:cxnSpLocks/>
            <a:stCxn id="81" idx="0"/>
            <a:endCxn id="80" idx="2"/>
          </p:cNvCxnSpPr>
          <p:nvPr/>
        </p:nvCxnSpPr>
        <p:spPr bwMode="auto">
          <a:xfrm rot="5400000" flipH="1" flipV="1">
            <a:off x="6772992" y="5825809"/>
            <a:ext cx="531990" cy="30551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3B95D-F26E-5D43-87A1-F862303D4A72}"/>
              </a:ext>
            </a:extLst>
          </p:cNvPr>
          <p:cNvSpPr txBox="1"/>
          <p:nvPr/>
        </p:nvSpPr>
        <p:spPr>
          <a:xfrm>
            <a:off x="841299" y="395426"/>
            <a:ext cx="3080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The Product Life Cycle Ontology Suite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DDBA52C3-B7E8-6149-95B3-26952066BFBD}"/>
              </a:ext>
            </a:extLst>
          </p:cNvPr>
          <p:cNvCxnSpPr>
            <a:cxnSpLocks/>
            <a:stCxn id="81" idx="0"/>
            <a:endCxn id="87" idx="2"/>
          </p:cNvCxnSpPr>
          <p:nvPr/>
        </p:nvCxnSpPr>
        <p:spPr bwMode="auto">
          <a:xfrm rot="16200000" flipV="1">
            <a:off x="4882688" y="4241023"/>
            <a:ext cx="542574" cy="346450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8A329BCF-081A-0547-B7CD-ACAB9E7BAC60}"/>
              </a:ext>
            </a:extLst>
          </p:cNvPr>
          <p:cNvCxnSpPr>
            <a:cxnSpLocks/>
            <a:stCxn id="62" idx="2"/>
            <a:endCxn id="125" idx="0"/>
          </p:cNvCxnSpPr>
          <p:nvPr/>
        </p:nvCxnSpPr>
        <p:spPr bwMode="auto">
          <a:xfrm rot="5400000">
            <a:off x="6370015" y="3610119"/>
            <a:ext cx="498887" cy="1349562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9D2E6BEE-A724-B646-AF7A-9EB3D782662D}"/>
              </a:ext>
            </a:extLst>
          </p:cNvPr>
          <p:cNvCxnSpPr>
            <a:cxnSpLocks/>
            <a:stCxn id="86" idx="0"/>
            <a:endCxn id="125" idx="2"/>
          </p:cNvCxnSpPr>
          <p:nvPr/>
        </p:nvCxnSpPr>
        <p:spPr bwMode="auto">
          <a:xfrm rot="16200000" flipV="1">
            <a:off x="8216933" y="2561181"/>
            <a:ext cx="580044" cy="512455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A26080A5-BE79-264C-BF68-8DA04D876F6D}"/>
              </a:ext>
            </a:extLst>
          </p:cNvPr>
          <p:cNvCxnSpPr>
            <a:cxnSpLocks/>
            <a:stCxn id="85" idx="0"/>
            <a:endCxn id="125" idx="2"/>
          </p:cNvCxnSpPr>
          <p:nvPr/>
        </p:nvCxnSpPr>
        <p:spPr bwMode="auto">
          <a:xfrm rot="16200000" flipV="1">
            <a:off x="7240656" y="3537458"/>
            <a:ext cx="580044" cy="3172001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B7C71D64-587F-0B44-872E-04DD8E969C23}"/>
              </a:ext>
            </a:extLst>
          </p:cNvPr>
          <p:cNvCxnSpPr>
            <a:cxnSpLocks/>
            <a:stCxn id="87" idx="0"/>
            <a:endCxn id="125" idx="2"/>
          </p:cNvCxnSpPr>
          <p:nvPr/>
        </p:nvCxnSpPr>
        <p:spPr bwMode="auto">
          <a:xfrm rot="5400000" flipH="1" flipV="1">
            <a:off x="4398470" y="3856690"/>
            <a:ext cx="569459" cy="2522955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C73C3937-189A-4A46-BE8F-0402E66C270E}"/>
              </a:ext>
            </a:extLst>
          </p:cNvPr>
          <p:cNvCxnSpPr>
            <a:cxnSpLocks/>
            <a:stCxn id="83" idx="0"/>
            <a:endCxn id="125" idx="2"/>
          </p:cNvCxnSpPr>
          <p:nvPr/>
        </p:nvCxnSpPr>
        <p:spPr bwMode="auto">
          <a:xfrm rot="5400000" flipH="1" flipV="1">
            <a:off x="3456925" y="2911174"/>
            <a:ext cx="565489" cy="4410016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EBD8C61B-A23C-ED4D-B816-8C4286F80408}"/>
              </a:ext>
            </a:extLst>
          </p:cNvPr>
          <p:cNvCxnSpPr>
            <a:cxnSpLocks/>
            <a:stCxn id="84" idx="0"/>
            <a:endCxn id="125" idx="2"/>
          </p:cNvCxnSpPr>
          <p:nvPr/>
        </p:nvCxnSpPr>
        <p:spPr bwMode="auto">
          <a:xfrm rot="5400000" flipH="1" flipV="1">
            <a:off x="5333622" y="4792104"/>
            <a:ext cx="569721" cy="652389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BB49F7E-CEFE-0E4B-92E6-C81A6790F292}"/>
              </a:ext>
            </a:extLst>
          </p:cNvPr>
          <p:cNvCxnSpPr>
            <a:cxnSpLocks/>
            <a:stCxn id="80" idx="0"/>
            <a:endCxn id="125" idx="2"/>
          </p:cNvCxnSpPr>
          <p:nvPr/>
        </p:nvCxnSpPr>
        <p:spPr bwMode="auto">
          <a:xfrm rot="16200000" flipV="1">
            <a:off x="6278191" y="4499924"/>
            <a:ext cx="580043" cy="1247070"/>
          </a:xfrm>
          <a:prstGeom prst="bentConnector3">
            <a:avLst>
              <a:gd name="adj1" fmla="val 50000"/>
            </a:avLst>
          </a:prstGeom>
          <a:noFill/>
          <a:ln w="22225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467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E388-B068-4E60-AE3C-FAF10A56C7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and Artifact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57400" y="1524000"/>
            <a:ext cx="2438400" cy="5105400"/>
            <a:chOff x="152400" y="1981200"/>
            <a:chExt cx="2133600" cy="4648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667" t="21247" r="76667" b="3087"/>
            <a:stretch/>
          </p:blipFill>
          <p:spPr>
            <a:xfrm>
              <a:off x="152400" y="1981200"/>
              <a:ext cx="1981200" cy="381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666" t="77240" r="75000" b="3087"/>
            <a:stretch/>
          </p:blipFill>
          <p:spPr>
            <a:xfrm>
              <a:off x="152400" y="5638800"/>
              <a:ext cx="2133600" cy="9906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484834" y="1219201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Quality Ontology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66" t="21247" r="75834" b="3087"/>
          <a:stretch/>
        </p:blipFill>
        <p:spPr>
          <a:xfrm>
            <a:off x="4863084" y="1524000"/>
            <a:ext cx="2756916" cy="510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500" t="21247" r="72500" b="3087"/>
          <a:stretch/>
        </p:blipFill>
        <p:spPr>
          <a:xfrm>
            <a:off x="7467600" y="1524000"/>
            <a:ext cx="3063240" cy="5105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39000" y="1205261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Artifact Ontology</a:t>
            </a:r>
          </a:p>
        </p:txBody>
      </p:sp>
    </p:spTree>
    <p:extLst>
      <p:ext uri="{BB962C8B-B14F-4D97-AF65-F5344CB8AC3E}">
        <p14:creationId xmlns:p14="http://schemas.microsoft.com/office/powerpoint/2010/main" val="164057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768</Words>
  <Application>Microsoft Macintosh PowerPoint</Application>
  <PresentationFormat>Widescreen</PresentationFormat>
  <Paragraphs>173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Century Schoolbook</vt:lpstr>
      <vt:lpstr>Copperplate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and Artifact </vt:lpstr>
      <vt:lpstr>Event</vt:lpstr>
      <vt:lpstr>Event</vt:lpstr>
      <vt:lpstr>Information Artifact </vt:lpstr>
      <vt:lpstr>Information</vt:lpstr>
      <vt:lpstr>Extended Relation and Measurement Unit</vt:lpstr>
      <vt:lpstr>Extended Relation and Modal 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N.o.</dc:creator>
  <cp:lastModifiedBy>N.o.</cp:lastModifiedBy>
  <cp:revision>22</cp:revision>
  <dcterms:created xsi:type="dcterms:W3CDTF">2018-07-03T15:50:16Z</dcterms:created>
  <dcterms:modified xsi:type="dcterms:W3CDTF">2018-07-06T19:40:06Z</dcterms:modified>
</cp:coreProperties>
</file>